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74" r:id="rId8"/>
    <p:sldId id="265" r:id="rId9"/>
    <p:sldId id="280" r:id="rId10"/>
    <p:sldId id="262" r:id="rId11"/>
    <p:sldId id="266" r:id="rId12"/>
    <p:sldId id="276" r:id="rId13"/>
    <p:sldId id="279" r:id="rId14"/>
    <p:sldId id="281" r:id="rId15"/>
    <p:sldId id="263" r:id="rId16"/>
    <p:sldId id="267" r:id="rId17"/>
    <p:sldId id="278" r:id="rId18"/>
    <p:sldId id="282" r:id="rId19"/>
    <p:sldId id="264" r:id="rId20"/>
    <p:sldId id="268" r:id="rId21"/>
    <p:sldId id="269" r:id="rId2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0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743D2-B8EB-429C-92A9-901CE0858D59}" type="datetimeFigureOut">
              <a:rPr kumimoji="1" lang="ja-JP" altLang="en-US" smtClean="0"/>
              <a:t>2024/11/16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BC534-8943-4738-9078-578EBD0FF32F}" type="slidenum">
              <a:rPr kumimoji="1" lang="ja-JP" altLang="en-US" smtClean="0"/>
              <a:t>‹#›</a:t>
            </a:fld>
            <a:endParaRPr kumimoji="1" lang="ja-JP" altLang="en-US"/>
          </a:p>
        </p:txBody>
      </p:sp>
    </p:spTree>
    <p:extLst>
      <p:ext uri="{BB962C8B-B14F-4D97-AF65-F5344CB8AC3E}">
        <p14:creationId xmlns:p14="http://schemas.microsoft.com/office/powerpoint/2010/main" val="1219818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6BC534-8943-4738-9078-578EBD0FF32F}" type="slidenum">
              <a:rPr kumimoji="1" lang="ja-JP" altLang="en-US" smtClean="0"/>
              <a:t>12</a:t>
            </a:fld>
            <a:endParaRPr kumimoji="1" lang="ja-JP" altLang="en-US"/>
          </a:p>
        </p:txBody>
      </p:sp>
    </p:spTree>
    <p:extLst>
      <p:ext uri="{BB962C8B-B14F-4D97-AF65-F5344CB8AC3E}">
        <p14:creationId xmlns:p14="http://schemas.microsoft.com/office/powerpoint/2010/main" val="1860108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6BC534-8943-4738-9078-578EBD0FF32F}" type="slidenum">
              <a:rPr kumimoji="1" lang="ja-JP" altLang="en-US" smtClean="0"/>
              <a:t>13</a:t>
            </a:fld>
            <a:endParaRPr kumimoji="1" lang="ja-JP" altLang="en-US"/>
          </a:p>
        </p:txBody>
      </p:sp>
    </p:spTree>
    <p:extLst>
      <p:ext uri="{BB962C8B-B14F-4D97-AF65-F5344CB8AC3E}">
        <p14:creationId xmlns:p14="http://schemas.microsoft.com/office/powerpoint/2010/main" val="1804069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02966-B4C4-51BF-DF7E-BE978BB8A96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077BE51-4A66-1439-B774-8A66BF8DB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E4E6D8D-B682-89CE-4E21-9E17CDA7EE5D}"/>
              </a:ext>
            </a:extLst>
          </p:cNvPr>
          <p:cNvSpPr>
            <a:spLocks noGrp="1"/>
          </p:cNvSpPr>
          <p:nvPr>
            <p:ph type="dt" sz="half" idx="10"/>
          </p:nvPr>
        </p:nvSpPr>
        <p:spPr/>
        <p:txBody>
          <a:bodyPr/>
          <a:lstStyle/>
          <a:p>
            <a:fld id="{731F0CFB-C70B-4215-AD39-B43C56ED00B3}" type="datetimeFigureOut">
              <a:rPr kumimoji="1" lang="ja-JP" altLang="en-US" smtClean="0"/>
              <a:t>2024/11/16</a:t>
            </a:fld>
            <a:endParaRPr kumimoji="1" lang="ja-JP" altLang="en-US"/>
          </a:p>
        </p:txBody>
      </p:sp>
      <p:sp>
        <p:nvSpPr>
          <p:cNvPr id="5" name="フッター プレースホルダー 4">
            <a:extLst>
              <a:ext uri="{FF2B5EF4-FFF2-40B4-BE49-F238E27FC236}">
                <a16:creationId xmlns:a16="http://schemas.microsoft.com/office/drawing/2014/main" id="{1B21F1BB-476C-5116-C200-D404239192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96F2CB-1492-9E66-5D6F-509D8DE7F3DB}"/>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623790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A39E6-095B-DCD9-3E0E-CF830015C71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E11BFD0-AC6A-CDF6-2EF6-DDF6A05236A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07E256-3ABC-EE4C-0AD9-B15BBEC55845}"/>
              </a:ext>
            </a:extLst>
          </p:cNvPr>
          <p:cNvSpPr>
            <a:spLocks noGrp="1"/>
          </p:cNvSpPr>
          <p:nvPr>
            <p:ph type="dt" sz="half" idx="10"/>
          </p:nvPr>
        </p:nvSpPr>
        <p:spPr/>
        <p:txBody>
          <a:bodyPr/>
          <a:lstStyle/>
          <a:p>
            <a:fld id="{731F0CFB-C70B-4215-AD39-B43C56ED00B3}" type="datetimeFigureOut">
              <a:rPr kumimoji="1" lang="ja-JP" altLang="en-US" smtClean="0"/>
              <a:t>2024/11/16</a:t>
            </a:fld>
            <a:endParaRPr kumimoji="1" lang="ja-JP" altLang="en-US"/>
          </a:p>
        </p:txBody>
      </p:sp>
      <p:sp>
        <p:nvSpPr>
          <p:cNvPr id="5" name="フッター プレースホルダー 4">
            <a:extLst>
              <a:ext uri="{FF2B5EF4-FFF2-40B4-BE49-F238E27FC236}">
                <a16:creationId xmlns:a16="http://schemas.microsoft.com/office/drawing/2014/main" id="{A91B10B7-89F5-BA68-8495-EE135BF2132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72FBEF2-AD71-E64B-1A76-AA8419D27EA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16178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D53C4F5-0EDF-3015-0A2A-F536FBF0FCA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16C31D-1329-EAB1-5E00-99560C216C3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5660ADE-C37E-E475-8149-F9872FC0F073}"/>
              </a:ext>
            </a:extLst>
          </p:cNvPr>
          <p:cNvSpPr>
            <a:spLocks noGrp="1"/>
          </p:cNvSpPr>
          <p:nvPr>
            <p:ph type="dt" sz="half" idx="10"/>
          </p:nvPr>
        </p:nvSpPr>
        <p:spPr/>
        <p:txBody>
          <a:bodyPr/>
          <a:lstStyle/>
          <a:p>
            <a:fld id="{731F0CFB-C70B-4215-AD39-B43C56ED00B3}" type="datetimeFigureOut">
              <a:rPr kumimoji="1" lang="ja-JP" altLang="en-US" smtClean="0"/>
              <a:t>2024/11/16</a:t>
            </a:fld>
            <a:endParaRPr kumimoji="1" lang="ja-JP" altLang="en-US"/>
          </a:p>
        </p:txBody>
      </p:sp>
      <p:sp>
        <p:nvSpPr>
          <p:cNvPr id="5" name="フッター プレースホルダー 4">
            <a:extLst>
              <a:ext uri="{FF2B5EF4-FFF2-40B4-BE49-F238E27FC236}">
                <a16:creationId xmlns:a16="http://schemas.microsoft.com/office/drawing/2014/main" id="{355F3D5F-8025-849A-10DE-167C94C37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55C819-8A08-4E85-5EF6-0BFC33DCACBB}"/>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42336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05FCEC-39CE-3DE3-E7BC-0CB2371CED2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2903EE-C97B-69A6-3F3D-81B4C7CC1A5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A0EA45-FF82-0B77-B6CF-86D97970CB34}"/>
              </a:ext>
            </a:extLst>
          </p:cNvPr>
          <p:cNvSpPr>
            <a:spLocks noGrp="1"/>
          </p:cNvSpPr>
          <p:nvPr>
            <p:ph type="dt" sz="half" idx="10"/>
          </p:nvPr>
        </p:nvSpPr>
        <p:spPr/>
        <p:txBody>
          <a:bodyPr/>
          <a:lstStyle/>
          <a:p>
            <a:fld id="{731F0CFB-C70B-4215-AD39-B43C56ED00B3}" type="datetimeFigureOut">
              <a:rPr kumimoji="1" lang="ja-JP" altLang="en-US" smtClean="0"/>
              <a:t>2024/11/16</a:t>
            </a:fld>
            <a:endParaRPr kumimoji="1" lang="ja-JP" altLang="en-US"/>
          </a:p>
        </p:txBody>
      </p:sp>
      <p:sp>
        <p:nvSpPr>
          <p:cNvPr id="5" name="フッター プレースホルダー 4">
            <a:extLst>
              <a:ext uri="{FF2B5EF4-FFF2-40B4-BE49-F238E27FC236}">
                <a16:creationId xmlns:a16="http://schemas.microsoft.com/office/drawing/2014/main" id="{AB0DD1E2-9740-CDC2-A5CE-DF36011FF6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4AFFE47-78E0-5D15-53DB-7699D1819766}"/>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782169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E075F-97DF-E8E0-2452-985F87BC70C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A88CF8-E72F-1B5B-050B-1F257CE67E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94485FA-C4CB-57E8-3BE5-E37EFA6EA2D8}"/>
              </a:ext>
            </a:extLst>
          </p:cNvPr>
          <p:cNvSpPr>
            <a:spLocks noGrp="1"/>
          </p:cNvSpPr>
          <p:nvPr>
            <p:ph type="dt" sz="half" idx="10"/>
          </p:nvPr>
        </p:nvSpPr>
        <p:spPr/>
        <p:txBody>
          <a:bodyPr/>
          <a:lstStyle/>
          <a:p>
            <a:fld id="{731F0CFB-C70B-4215-AD39-B43C56ED00B3}" type="datetimeFigureOut">
              <a:rPr kumimoji="1" lang="ja-JP" altLang="en-US" smtClean="0"/>
              <a:t>2024/11/16</a:t>
            </a:fld>
            <a:endParaRPr kumimoji="1" lang="ja-JP" altLang="en-US"/>
          </a:p>
        </p:txBody>
      </p:sp>
      <p:sp>
        <p:nvSpPr>
          <p:cNvPr id="5" name="フッター プレースホルダー 4">
            <a:extLst>
              <a:ext uri="{FF2B5EF4-FFF2-40B4-BE49-F238E27FC236}">
                <a16:creationId xmlns:a16="http://schemas.microsoft.com/office/drawing/2014/main" id="{6D683E78-3C7F-ADD9-96A5-5C89860EBE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12F8C25-164D-5796-44F2-18B9111D2A7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580441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6A2B02-7FA5-FEC8-F908-4F9E0FDBC43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9D7DF9E-DB51-7F30-7A12-87211C6AE10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7FD68C9-28A9-37F9-8C89-349742ABC3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8D1608F-2F2A-6963-82BB-7B40BAC020D3}"/>
              </a:ext>
            </a:extLst>
          </p:cNvPr>
          <p:cNvSpPr>
            <a:spLocks noGrp="1"/>
          </p:cNvSpPr>
          <p:nvPr>
            <p:ph type="dt" sz="half" idx="10"/>
          </p:nvPr>
        </p:nvSpPr>
        <p:spPr/>
        <p:txBody>
          <a:bodyPr/>
          <a:lstStyle/>
          <a:p>
            <a:fld id="{731F0CFB-C70B-4215-AD39-B43C56ED00B3}" type="datetimeFigureOut">
              <a:rPr kumimoji="1" lang="ja-JP" altLang="en-US" smtClean="0"/>
              <a:t>2024/11/16</a:t>
            </a:fld>
            <a:endParaRPr kumimoji="1" lang="ja-JP" altLang="en-US"/>
          </a:p>
        </p:txBody>
      </p:sp>
      <p:sp>
        <p:nvSpPr>
          <p:cNvPr id="6" name="フッター プレースホルダー 5">
            <a:extLst>
              <a:ext uri="{FF2B5EF4-FFF2-40B4-BE49-F238E27FC236}">
                <a16:creationId xmlns:a16="http://schemas.microsoft.com/office/drawing/2014/main" id="{8D4CD414-4486-4B7D-76AC-84FE53402DD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1BE9723-F066-F43B-09C3-C5445D2A3B4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68258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12ED8-9DF3-8E91-0680-15E6CB9C735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0D7ED8-E4D9-7381-4A5C-6C952267AF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9A71EA4-89A9-D829-9BF2-B05E81693A9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1FC51B8-BA29-0DB4-EC1B-F320725A91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3585179-B940-02BB-4047-CDC3B697EA2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2AB286-BEFB-EEDE-9EC1-2ABE418859DC}"/>
              </a:ext>
            </a:extLst>
          </p:cNvPr>
          <p:cNvSpPr>
            <a:spLocks noGrp="1"/>
          </p:cNvSpPr>
          <p:nvPr>
            <p:ph type="dt" sz="half" idx="10"/>
          </p:nvPr>
        </p:nvSpPr>
        <p:spPr/>
        <p:txBody>
          <a:bodyPr/>
          <a:lstStyle/>
          <a:p>
            <a:fld id="{731F0CFB-C70B-4215-AD39-B43C56ED00B3}" type="datetimeFigureOut">
              <a:rPr kumimoji="1" lang="ja-JP" altLang="en-US" smtClean="0"/>
              <a:t>2024/11/16</a:t>
            </a:fld>
            <a:endParaRPr kumimoji="1" lang="ja-JP" altLang="en-US"/>
          </a:p>
        </p:txBody>
      </p:sp>
      <p:sp>
        <p:nvSpPr>
          <p:cNvPr id="8" name="フッター プレースホルダー 7">
            <a:extLst>
              <a:ext uri="{FF2B5EF4-FFF2-40B4-BE49-F238E27FC236}">
                <a16:creationId xmlns:a16="http://schemas.microsoft.com/office/drawing/2014/main" id="{5C50638C-3218-5640-EE8E-8683B0C43E7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99446F4-A720-4ABE-E66F-B7FED8745C7F}"/>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421217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DA6027-4CFD-D269-E138-DB81B1DDC72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39C1CE3-BB6B-D060-4113-29383C980DEF}"/>
              </a:ext>
            </a:extLst>
          </p:cNvPr>
          <p:cNvSpPr>
            <a:spLocks noGrp="1"/>
          </p:cNvSpPr>
          <p:nvPr>
            <p:ph type="dt" sz="half" idx="10"/>
          </p:nvPr>
        </p:nvSpPr>
        <p:spPr/>
        <p:txBody>
          <a:bodyPr/>
          <a:lstStyle/>
          <a:p>
            <a:fld id="{731F0CFB-C70B-4215-AD39-B43C56ED00B3}" type="datetimeFigureOut">
              <a:rPr kumimoji="1" lang="ja-JP" altLang="en-US" smtClean="0"/>
              <a:t>2024/11/16</a:t>
            </a:fld>
            <a:endParaRPr kumimoji="1" lang="ja-JP" altLang="en-US"/>
          </a:p>
        </p:txBody>
      </p:sp>
      <p:sp>
        <p:nvSpPr>
          <p:cNvPr id="4" name="フッター プレースホルダー 3">
            <a:extLst>
              <a:ext uri="{FF2B5EF4-FFF2-40B4-BE49-F238E27FC236}">
                <a16:creationId xmlns:a16="http://schemas.microsoft.com/office/drawing/2014/main" id="{F9CC266E-324B-D56E-CF19-692FF0101FB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AC5ED51-8890-FE45-2277-6147AC1DF906}"/>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573486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1C1FB3E-8EFF-73AB-1ED6-2192DF438E4F}"/>
              </a:ext>
            </a:extLst>
          </p:cNvPr>
          <p:cNvSpPr>
            <a:spLocks noGrp="1"/>
          </p:cNvSpPr>
          <p:nvPr>
            <p:ph type="dt" sz="half" idx="10"/>
          </p:nvPr>
        </p:nvSpPr>
        <p:spPr/>
        <p:txBody>
          <a:bodyPr/>
          <a:lstStyle/>
          <a:p>
            <a:fld id="{731F0CFB-C70B-4215-AD39-B43C56ED00B3}" type="datetimeFigureOut">
              <a:rPr kumimoji="1" lang="ja-JP" altLang="en-US" smtClean="0"/>
              <a:t>2024/11/16</a:t>
            </a:fld>
            <a:endParaRPr kumimoji="1" lang="ja-JP" altLang="en-US"/>
          </a:p>
        </p:txBody>
      </p:sp>
      <p:sp>
        <p:nvSpPr>
          <p:cNvPr id="3" name="フッター プレースホルダー 2">
            <a:extLst>
              <a:ext uri="{FF2B5EF4-FFF2-40B4-BE49-F238E27FC236}">
                <a16:creationId xmlns:a16="http://schemas.microsoft.com/office/drawing/2014/main" id="{5DE896A5-FE6E-1287-5467-442CE6B0AFB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7B03FC-B674-34AB-4A5D-8BD541D8C12A}"/>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2124208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D80B9-2FFF-31F6-EAAD-C34671EABF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7EC23-83C8-2F01-1EEC-4507F8AE9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7096B25-2609-EE28-87CF-E29DD6EB7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EFBE6BC-D303-99B6-F70C-1FB7F4E6D330}"/>
              </a:ext>
            </a:extLst>
          </p:cNvPr>
          <p:cNvSpPr>
            <a:spLocks noGrp="1"/>
          </p:cNvSpPr>
          <p:nvPr>
            <p:ph type="dt" sz="half" idx="10"/>
          </p:nvPr>
        </p:nvSpPr>
        <p:spPr/>
        <p:txBody>
          <a:bodyPr/>
          <a:lstStyle/>
          <a:p>
            <a:fld id="{731F0CFB-C70B-4215-AD39-B43C56ED00B3}" type="datetimeFigureOut">
              <a:rPr kumimoji="1" lang="ja-JP" altLang="en-US" smtClean="0"/>
              <a:t>2024/11/16</a:t>
            </a:fld>
            <a:endParaRPr kumimoji="1" lang="ja-JP" altLang="en-US"/>
          </a:p>
        </p:txBody>
      </p:sp>
      <p:sp>
        <p:nvSpPr>
          <p:cNvPr id="6" name="フッター プレースホルダー 5">
            <a:extLst>
              <a:ext uri="{FF2B5EF4-FFF2-40B4-BE49-F238E27FC236}">
                <a16:creationId xmlns:a16="http://schemas.microsoft.com/office/drawing/2014/main" id="{88051762-0172-EEF3-C75D-05381808B5B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EFEC3A-92D7-D2C8-9681-2B17CA1C8CC3}"/>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134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68278D-5693-BFEA-79DD-B576252C4FA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8C44EDA-D9DB-2D0D-7D07-1475069B5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E647C4E-7FB8-CB7D-4C9D-6EAA3F85B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38FF0A9-FAD8-3983-0FF3-FF8AE114DE29}"/>
              </a:ext>
            </a:extLst>
          </p:cNvPr>
          <p:cNvSpPr>
            <a:spLocks noGrp="1"/>
          </p:cNvSpPr>
          <p:nvPr>
            <p:ph type="dt" sz="half" idx="10"/>
          </p:nvPr>
        </p:nvSpPr>
        <p:spPr/>
        <p:txBody>
          <a:bodyPr/>
          <a:lstStyle/>
          <a:p>
            <a:fld id="{731F0CFB-C70B-4215-AD39-B43C56ED00B3}" type="datetimeFigureOut">
              <a:rPr kumimoji="1" lang="ja-JP" altLang="en-US" smtClean="0"/>
              <a:t>2024/11/16</a:t>
            </a:fld>
            <a:endParaRPr kumimoji="1" lang="ja-JP" altLang="en-US"/>
          </a:p>
        </p:txBody>
      </p:sp>
      <p:sp>
        <p:nvSpPr>
          <p:cNvPr id="6" name="フッター プレースホルダー 5">
            <a:extLst>
              <a:ext uri="{FF2B5EF4-FFF2-40B4-BE49-F238E27FC236}">
                <a16:creationId xmlns:a16="http://schemas.microsoft.com/office/drawing/2014/main" id="{15E7D336-F912-75C5-2B9B-5C231ED345F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8E7CBDB-1FCE-C291-1F6C-00B47C23994F}"/>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2796868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7006E81-A916-79CC-D508-ACFC4A161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02285CB-9767-731D-F263-6DC7BD878E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739145-4A11-A9A9-86F9-D24240BD3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1F0CFB-C70B-4215-AD39-B43C56ED00B3}" type="datetimeFigureOut">
              <a:rPr kumimoji="1" lang="ja-JP" altLang="en-US" smtClean="0"/>
              <a:t>2024/11/16</a:t>
            </a:fld>
            <a:endParaRPr kumimoji="1" lang="ja-JP" altLang="en-US"/>
          </a:p>
        </p:txBody>
      </p:sp>
      <p:sp>
        <p:nvSpPr>
          <p:cNvPr id="5" name="フッター プレースホルダー 4">
            <a:extLst>
              <a:ext uri="{FF2B5EF4-FFF2-40B4-BE49-F238E27FC236}">
                <a16:creationId xmlns:a16="http://schemas.microsoft.com/office/drawing/2014/main" id="{6675BD18-E8A2-CEFD-E478-1306AEE28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10E3A4C-D96F-9CD2-A5AF-84CDB60C8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265626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804655-5D0E-562C-D42A-E02B3D448482}"/>
              </a:ext>
            </a:extLst>
          </p:cNvPr>
          <p:cNvPicPr>
            <a:picLocks noChangeAspect="1"/>
          </p:cNvPicPr>
          <p:nvPr/>
        </p:nvPicPr>
        <p:blipFill>
          <a:blip r:embed="rId2">
            <a:alphaModFix amt="65000"/>
            <a:extLst>
              <a:ext uri="{28A0092B-C50C-407E-A947-70E740481C1C}">
                <a14:useLocalDpi xmlns:a14="http://schemas.microsoft.com/office/drawing/2010/main" val="0"/>
              </a:ext>
            </a:extLst>
          </a:blip>
          <a:stretch>
            <a:fillRect/>
          </a:stretch>
        </p:blipFill>
        <p:spPr>
          <a:xfrm>
            <a:off x="-2" y="-1"/>
            <a:ext cx="12192002" cy="6858001"/>
          </a:xfrm>
          <a:prstGeom prst="rect">
            <a:avLst/>
          </a:prstGeom>
        </p:spPr>
      </p:pic>
    </p:spTree>
    <p:extLst>
      <p:ext uri="{BB962C8B-B14F-4D97-AF65-F5344CB8AC3E}">
        <p14:creationId xmlns:p14="http://schemas.microsoft.com/office/powerpoint/2010/main" val="2370337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a:t>
            </a:r>
            <a:r>
              <a:rPr kumimoji="1" lang="en-US" altLang="ja-JP" b="1" dirty="0"/>
              <a:t>(</a:t>
            </a:r>
            <a:r>
              <a:rPr kumimoji="1" lang="ja-JP" altLang="en-US" b="1" dirty="0"/>
              <a:t>画面イメージ</a:t>
            </a:r>
            <a:r>
              <a:rPr kumimoji="1" lang="en-US" altLang="ja-JP" b="1" dirty="0"/>
              <a:t>)</a:t>
            </a:r>
            <a:endParaRPr kumimoji="1" lang="ja-JP" altLang="en-US" b="1" dirty="0"/>
          </a:p>
        </p:txBody>
      </p:sp>
      <p:pic>
        <p:nvPicPr>
          <p:cNvPr id="5" name="図 4">
            <a:extLst>
              <a:ext uri="{FF2B5EF4-FFF2-40B4-BE49-F238E27FC236}">
                <a16:creationId xmlns:a16="http://schemas.microsoft.com/office/drawing/2014/main" id="{3535F145-A7BF-8651-689E-ECF11DEF45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2" y="1348657"/>
            <a:ext cx="9145276" cy="5144218"/>
          </a:xfrm>
          <a:prstGeom prst="rect">
            <a:avLst/>
          </a:prstGeom>
        </p:spPr>
      </p:pic>
    </p:spTree>
    <p:extLst>
      <p:ext uri="{BB962C8B-B14F-4D97-AF65-F5344CB8AC3E}">
        <p14:creationId xmlns:p14="http://schemas.microsoft.com/office/powerpoint/2010/main" val="653793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ED70437-B03A-2287-FB91-88FBCC3A4899}"/>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5943600" y="0"/>
            <a:ext cx="7837718" cy="6858000"/>
          </a:xfrm>
          <a:prstGeom prst="rect">
            <a:avLst/>
          </a:prstGeom>
        </p:spPr>
      </p:pic>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a:t>
            </a:r>
            <a:r>
              <a:rPr kumimoji="1" lang="en-US" altLang="ja-JP" b="1" dirty="0"/>
              <a:t>(</a:t>
            </a:r>
            <a:r>
              <a:rPr kumimoji="1" lang="ja-JP" altLang="en-US" b="1" dirty="0"/>
              <a:t>制作について</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ABD51D36-1352-64D0-89E4-B9D95438A442}"/>
              </a:ext>
            </a:extLst>
          </p:cNvPr>
          <p:cNvSpPr>
            <a:spLocks noGrp="1"/>
          </p:cNvSpPr>
          <p:nvPr>
            <p:ph idx="1"/>
          </p:nvPr>
        </p:nvSpPr>
        <p:spPr/>
        <p:txBody>
          <a:bodyPr/>
          <a:lstStyle/>
          <a:p>
            <a:pPr marL="0" indent="0">
              <a:spcBef>
                <a:spcPts val="0"/>
              </a:spcBef>
              <a:spcAft>
                <a:spcPts val="1800"/>
              </a:spcAft>
              <a:buNone/>
            </a:pPr>
            <a:r>
              <a:rPr kumimoji="1" lang="ja-JP" altLang="en-US" dirty="0"/>
              <a:t>・</a:t>
            </a:r>
            <a:r>
              <a:rPr kumimoji="1" lang="en-US" altLang="ja-JP" dirty="0"/>
              <a:t>UI</a:t>
            </a:r>
            <a:r>
              <a:rPr kumimoji="1" lang="ja-JP" altLang="en-US" dirty="0"/>
              <a:t>やエフェクトなど、最も多くの素材を制作したパート</a:t>
            </a:r>
            <a:endParaRPr kumimoji="1" lang="en-US" altLang="ja-JP" dirty="0"/>
          </a:p>
          <a:p>
            <a:pPr marL="0" indent="0">
              <a:spcBef>
                <a:spcPts val="0"/>
              </a:spcBef>
              <a:spcAft>
                <a:spcPts val="1800"/>
              </a:spcAft>
              <a:buNone/>
            </a:pPr>
            <a:r>
              <a:rPr kumimoji="1" lang="ja-JP" altLang="en-US" dirty="0"/>
              <a:t>・エクスアストリス</a:t>
            </a:r>
            <a:r>
              <a:rPr kumimoji="1" lang="en-US" altLang="ja-JP" dirty="0"/>
              <a:t>(2024</a:t>
            </a:r>
            <a:r>
              <a:rPr kumimoji="1" lang="ja-JP" altLang="en-US" dirty="0"/>
              <a:t>年</a:t>
            </a:r>
            <a:r>
              <a:rPr kumimoji="1" lang="en-US" altLang="ja-JP" dirty="0"/>
              <a:t>2</a:t>
            </a:r>
            <a:r>
              <a:rPr kumimoji="1" lang="ja-JP" altLang="en-US" dirty="0"/>
              <a:t>月配信</a:t>
            </a:r>
            <a:r>
              <a:rPr kumimoji="1" lang="en-US" altLang="ja-JP" dirty="0"/>
              <a:t>,</a:t>
            </a:r>
            <a:r>
              <a:rPr kumimoji="1" lang="en-US" altLang="ja-JP" dirty="0" err="1"/>
              <a:t>Hypergryph</a:t>
            </a:r>
            <a:r>
              <a:rPr kumimoji="1" lang="en-US" altLang="ja-JP" dirty="0"/>
              <a:t>)</a:t>
            </a:r>
            <a:r>
              <a:rPr kumimoji="1" lang="ja-JP" altLang="en-US" dirty="0"/>
              <a:t>をプレイして、基本はターン制だがジャストガードなどプレイヤーが介入できる要素が多いシステムにしたいと考えた</a:t>
            </a:r>
            <a:endParaRPr lang="en-US" altLang="ja-JP" dirty="0"/>
          </a:p>
          <a:p>
            <a:pPr marL="0" indent="0">
              <a:spcBef>
                <a:spcPts val="0"/>
              </a:spcBef>
              <a:spcAft>
                <a:spcPts val="1800"/>
              </a:spcAft>
              <a:buNone/>
            </a:pPr>
            <a:r>
              <a:rPr kumimoji="1" lang="ja-JP" altLang="en-US" dirty="0"/>
              <a:t>・結果、リアルタイム制にすることで自由度を上げつつも、操作自体は簡単になるよう努め、今の形になった</a:t>
            </a:r>
            <a:endParaRPr kumimoji="1" lang="en-US" altLang="ja-JP" dirty="0"/>
          </a:p>
        </p:txBody>
      </p:sp>
    </p:spTree>
    <p:extLst>
      <p:ext uri="{BB962C8B-B14F-4D97-AF65-F5344CB8AC3E}">
        <p14:creationId xmlns:p14="http://schemas.microsoft.com/office/powerpoint/2010/main" val="3251420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a:t>
            </a:r>
            <a:r>
              <a:rPr kumimoji="1" lang="en-US" altLang="ja-JP" b="1" dirty="0"/>
              <a:t>(</a:t>
            </a:r>
            <a:r>
              <a:rPr kumimoji="1" lang="ja-JP" altLang="en-US" b="1" dirty="0"/>
              <a:t>感想</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ABD51D36-1352-64D0-89E4-B9D95438A442}"/>
              </a:ext>
            </a:extLst>
          </p:cNvPr>
          <p:cNvSpPr>
            <a:spLocks noGrp="1"/>
          </p:cNvSpPr>
          <p:nvPr>
            <p:ph idx="1"/>
          </p:nvPr>
        </p:nvSpPr>
        <p:spPr>
          <a:xfrm>
            <a:off x="838200" y="1825625"/>
            <a:ext cx="10515600" cy="2105860"/>
          </a:xfrm>
        </p:spPr>
        <p:txBody>
          <a:bodyPr>
            <a:normAutofit lnSpcReduction="10000"/>
          </a:bodyPr>
          <a:lstStyle/>
          <a:p>
            <a:pPr marL="0" indent="0">
              <a:buNone/>
            </a:pPr>
            <a:r>
              <a:rPr kumimoji="1" lang="ja-JP" altLang="en-US" dirty="0"/>
              <a:t>・</a:t>
            </a:r>
            <a:r>
              <a:rPr lang="en-US" altLang="ja-JP" dirty="0"/>
              <a:t>1</a:t>
            </a:r>
            <a:r>
              <a:rPr lang="ja-JP" altLang="en-US" dirty="0"/>
              <a:t>シーン内のコード数が今まで経験した中で最も多く、</a:t>
            </a:r>
            <a:r>
              <a:rPr kumimoji="1" lang="ja-JP" altLang="en-US" dirty="0"/>
              <a:t>構成</a:t>
            </a:r>
            <a:r>
              <a:rPr kumimoji="1" lang="en-US" altLang="ja-JP" dirty="0"/>
              <a:t>(</a:t>
            </a:r>
            <a:r>
              <a:rPr kumimoji="1" lang="ja-JP" altLang="en-US" dirty="0"/>
              <a:t>次ページ</a:t>
            </a:r>
            <a:r>
              <a:rPr kumimoji="1" lang="en-US" altLang="ja-JP" dirty="0"/>
              <a:t>)</a:t>
            </a:r>
            <a:r>
              <a:rPr kumimoji="1" lang="ja-JP" altLang="en-US" dirty="0"/>
              <a:t>には苦労した。最適とは言えないが、今のプログラミングスキルは出し切れた実感がある。</a:t>
            </a:r>
            <a:endParaRPr kumimoji="1" lang="en-US" altLang="ja-JP" dirty="0"/>
          </a:p>
          <a:p>
            <a:pPr marL="0" indent="0">
              <a:buNone/>
            </a:pPr>
            <a:r>
              <a:rPr kumimoji="1" lang="ja-JP" altLang="en-US" dirty="0"/>
              <a:t>・エフェクトを描くのも初挑戦だったが、実際に動かしてみると想定よりも様になっており嬉しかった</a:t>
            </a:r>
            <a:endParaRPr kumimoji="1" lang="en-US" altLang="ja-JP" dirty="0"/>
          </a:p>
        </p:txBody>
      </p:sp>
      <p:pic>
        <p:nvPicPr>
          <p:cNvPr id="5" name="図 4">
            <a:extLst>
              <a:ext uri="{FF2B5EF4-FFF2-40B4-BE49-F238E27FC236}">
                <a16:creationId xmlns:a16="http://schemas.microsoft.com/office/drawing/2014/main" id="{CDA644AF-7A27-7C8C-2E93-0146B66D1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431" y="3429000"/>
            <a:ext cx="2821480" cy="2821480"/>
          </a:xfrm>
          <a:prstGeom prst="rect">
            <a:avLst/>
          </a:prstGeom>
        </p:spPr>
      </p:pic>
      <p:pic>
        <p:nvPicPr>
          <p:cNvPr id="7" name="図 6">
            <a:extLst>
              <a:ext uri="{FF2B5EF4-FFF2-40B4-BE49-F238E27FC236}">
                <a16:creationId xmlns:a16="http://schemas.microsoft.com/office/drawing/2014/main" id="{37A08B99-7985-A80A-C30A-F074671DD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1438" y="4221008"/>
            <a:ext cx="3918723" cy="2612482"/>
          </a:xfrm>
          <a:prstGeom prst="rect">
            <a:avLst/>
          </a:prstGeom>
        </p:spPr>
      </p:pic>
      <p:pic>
        <p:nvPicPr>
          <p:cNvPr id="9" name="図 8">
            <a:extLst>
              <a:ext uri="{FF2B5EF4-FFF2-40B4-BE49-F238E27FC236}">
                <a16:creationId xmlns:a16="http://schemas.microsoft.com/office/drawing/2014/main" id="{97E047D7-4FE3-23DF-E4C5-5FE0D2099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4929" y="4116509"/>
            <a:ext cx="5015965" cy="2821480"/>
          </a:xfrm>
          <a:prstGeom prst="rect">
            <a:avLst/>
          </a:prstGeom>
        </p:spPr>
      </p:pic>
      <p:pic>
        <p:nvPicPr>
          <p:cNvPr id="11" name="図 10">
            <a:extLst>
              <a:ext uri="{FF2B5EF4-FFF2-40B4-BE49-F238E27FC236}">
                <a16:creationId xmlns:a16="http://schemas.microsoft.com/office/drawing/2014/main" id="{2C396EF2-969A-FB7A-F745-54535610168D}"/>
              </a:ext>
            </a:extLst>
          </p:cNvPr>
          <p:cNvPicPr>
            <a:picLocks noChangeAspect="1"/>
          </p:cNvPicPr>
          <p:nvPr/>
        </p:nvPicPr>
        <p:blipFill rotWithShape="1">
          <a:blip r:embed="rId6">
            <a:extLst>
              <a:ext uri="{28A0092B-C50C-407E-A947-70E740481C1C}">
                <a14:useLocalDpi xmlns:a14="http://schemas.microsoft.com/office/drawing/2010/main" val="0"/>
              </a:ext>
            </a:extLst>
          </a:blip>
          <a:srcRect l="7995" r="16350"/>
          <a:stretch/>
        </p:blipFill>
        <p:spPr>
          <a:xfrm>
            <a:off x="285750" y="3931485"/>
            <a:ext cx="3794760" cy="2821480"/>
          </a:xfrm>
          <a:prstGeom prst="rect">
            <a:avLst/>
          </a:prstGeom>
        </p:spPr>
      </p:pic>
    </p:spTree>
    <p:extLst>
      <p:ext uri="{BB962C8B-B14F-4D97-AF65-F5344CB8AC3E}">
        <p14:creationId xmlns:p14="http://schemas.microsoft.com/office/powerpoint/2010/main" val="1418502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57925DCF-E180-D98D-3287-6C6C7B569A8B}"/>
              </a:ext>
            </a:extLst>
          </p:cNvPr>
          <p:cNvSpPr txBox="1"/>
          <p:nvPr/>
        </p:nvSpPr>
        <p:spPr>
          <a:xfrm>
            <a:off x="4354353" y="2325469"/>
            <a:ext cx="3483293" cy="646331"/>
          </a:xfrm>
          <a:prstGeom prst="rect">
            <a:avLst/>
          </a:prstGeom>
          <a:noFill/>
          <a:ln>
            <a:solidFill>
              <a:schemeClr val="tx1"/>
            </a:solidFill>
          </a:ln>
        </p:spPr>
        <p:txBody>
          <a:bodyPr wrap="square" rtlCol="0">
            <a:spAutoFit/>
          </a:bodyPr>
          <a:lstStyle/>
          <a:p>
            <a:pPr algn="ctr"/>
            <a:r>
              <a:rPr kumimoji="1" lang="ja-JP" altLang="en-US" b="1" dirty="0"/>
              <a:t>バトル本体を司るクラス</a:t>
            </a:r>
            <a:endParaRPr kumimoji="1" lang="en-US" altLang="ja-JP" b="1" dirty="0"/>
          </a:p>
          <a:p>
            <a:pPr algn="ctr"/>
            <a:r>
              <a:rPr lang="en-US" altLang="ja-JP" b="1" dirty="0"/>
              <a:t>(</a:t>
            </a:r>
            <a:r>
              <a:rPr lang="en-US" altLang="ja-JP" b="1" dirty="0" err="1"/>
              <a:t>BattleSceneManagerOrigin</a:t>
            </a:r>
            <a:r>
              <a:rPr lang="en-US" altLang="ja-JP" b="1" dirty="0"/>
              <a:t>)</a:t>
            </a:r>
            <a:endParaRPr kumimoji="1" lang="ja-JP" altLang="en-US" b="1" dirty="0"/>
          </a:p>
        </p:txBody>
      </p:sp>
      <p:sp>
        <p:nvSpPr>
          <p:cNvPr id="5" name="テキスト ボックス 4">
            <a:extLst>
              <a:ext uri="{FF2B5EF4-FFF2-40B4-BE49-F238E27FC236}">
                <a16:creationId xmlns:a16="http://schemas.microsoft.com/office/drawing/2014/main" id="{4CC77C41-E0D0-B53B-10CD-63889034DA04}"/>
              </a:ext>
            </a:extLst>
          </p:cNvPr>
          <p:cNvSpPr txBox="1"/>
          <p:nvPr/>
        </p:nvSpPr>
        <p:spPr>
          <a:xfrm>
            <a:off x="8574905" y="1536605"/>
            <a:ext cx="2823210" cy="646331"/>
          </a:xfrm>
          <a:prstGeom prst="rect">
            <a:avLst/>
          </a:prstGeom>
          <a:noFill/>
          <a:ln>
            <a:solidFill>
              <a:schemeClr val="tx1"/>
            </a:solidFill>
          </a:ln>
        </p:spPr>
        <p:txBody>
          <a:bodyPr wrap="square" rtlCol="0">
            <a:spAutoFit/>
          </a:bodyPr>
          <a:lstStyle/>
          <a:p>
            <a:pPr algn="ctr"/>
            <a:r>
              <a:rPr kumimoji="1" lang="ja-JP" altLang="en-US" b="1" dirty="0"/>
              <a:t>味方キャラを表すクラス</a:t>
            </a:r>
            <a:endParaRPr kumimoji="1" lang="en-US" altLang="ja-JP" b="1" dirty="0"/>
          </a:p>
          <a:p>
            <a:pPr algn="ctr"/>
            <a:r>
              <a:rPr lang="en-US" altLang="ja-JP" b="1" dirty="0"/>
              <a:t>(</a:t>
            </a:r>
            <a:r>
              <a:rPr lang="en-US" altLang="ja-JP" b="1" dirty="0" err="1"/>
              <a:t>SainManager</a:t>
            </a:r>
            <a:r>
              <a:rPr lang="en-US" altLang="ja-JP" b="1" dirty="0"/>
              <a:t>)</a:t>
            </a:r>
            <a:endParaRPr kumimoji="1" lang="ja-JP" altLang="en-US" b="1" dirty="0"/>
          </a:p>
        </p:txBody>
      </p:sp>
      <p:sp>
        <p:nvSpPr>
          <p:cNvPr id="6" name="テキスト ボックス 5">
            <a:extLst>
              <a:ext uri="{FF2B5EF4-FFF2-40B4-BE49-F238E27FC236}">
                <a16:creationId xmlns:a16="http://schemas.microsoft.com/office/drawing/2014/main" id="{96B6BA01-B979-0B45-42FD-BBE0F5AC4B13}"/>
              </a:ext>
            </a:extLst>
          </p:cNvPr>
          <p:cNvSpPr txBox="1"/>
          <p:nvPr/>
        </p:nvSpPr>
        <p:spPr>
          <a:xfrm>
            <a:off x="8574905" y="3388330"/>
            <a:ext cx="2823210" cy="646331"/>
          </a:xfrm>
          <a:prstGeom prst="rect">
            <a:avLst/>
          </a:prstGeom>
          <a:noFill/>
          <a:ln>
            <a:solidFill>
              <a:schemeClr val="tx1"/>
            </a:solidFill>
          </a:ln>
        </p:spPr>
        <p:txBody>
          <a:bodyPr wrap="square" rtlCol="0">
            <a:spAutoFit/>
          </a:bodyPr>
          <a:lstStyle/>
          <a:p>
            <a:pPr algn="ctr"/>
            <a:r>
              <a:rPr kumimoji="1" lang="ja-JP" altLang="en-US" b="1" dirty="0"/>
              <a:t>主人公を表すクラス</a:t>
            </a:r>
            <a:endParaRPr kumimoji="1" lang="en-US" altLang="ja-JP" b="1" dirty="0"/>
          </a:p>
          <a:p>
            <a:pPr algn="ctr"/>
            <a:r>
              <a:rPr lang="en-US" altLang="ja-JP" b="1" dirty="0"/>
              <a:t>(</a:t>
            </a:r>
            <a:r>
              <a:rPr lang="en-US" altLang="ja-JP" b="1" dirty="0" err="1"/>
              <a:t>LeaderManager</a:t>
            </a:r>
            <a:r>
              <a:rPr lang="en-US" altLang="ja-JP" b="1" dirty="0"/>
              <a:t>)</a:t>
            </a:r>
            <a:endParaRPr kumimoji="1" lang="ja-JP" altLang="en-US" b="1" dirty="0"/>
          </a:p>
        </p:txBody>
      </p:sp>
      <p:sp>
        <p:nvSpPr>
          <p:cNvPr id="8" name="矢印: 下 7">
            <a:extLst>
              <a:ext uri="{FF2B5EF4-FFF2-40B4-BE49-F238E27FC236}">
                <a16:creationId xmlns:a16="http://schemas.microsoft.com/office/drawing/2014/main" id="{F3235B1B-0B88-F3DE-EAD5-D8A1D53C615A}"/>
              </a:ext>
            </a:extLst>
          </p:cNvPr>
          <p:cNvSpPr/>
          <p:nvPr/>
        </p:nvSpPr>
        <p:spPr>
          <a:xfrm rot="10800000">
            <a:off x="9906500" y="2328434"/>
            <a:ext cx="163830" cy="9143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042E5B91-E949-1E9E-4661-26D35B5C4513}"/>
              </a:ext>
            </a:extLst>
          </p:cNvPr>
          <p:cNvSpPr txBox="1"/>
          <p:nvPr/>
        </p:nvSpPr>
        <p:spPr>
          <a:xfrm>
            <a:off x="10070330" y="2600967"/>
            <a:ext cx="1224915" cy="369332"/>
          </a:xfrm>
          <a:prstGeom prst="rect">
            <a:avLst/>
          </a:prstGeom>
          <a:noFill/>
        </p:spPr>
        <p:txBody>
          <a:bodyPr wrap="square" rtlCol="0">
            <a:spAutoFit/>
          </a:bodyPr>
          <a:lstStyle/>
          <a:p>
            <a:pPr algn="ctr"/>
            <a:r>
              <a:rPr kumimoji="1" lang="ja-JP" altLang="en-US" b="1" dirty="0">
                <a:solidFill>
                  <a:srgbClr val="FF0000"/>
                </a:solidFill>
              </a:rPr>
              <a:t>アシスト</a:t>
            </a:r>
          </a:p>
        </p:txBody>
      </p:sp>
      <p:sp>
        <p:nvSpPr>
          <p:cNvPr id="10" name="矢印: 下 9">
            <a:extLst>
              <a:ext uri="{FF2B5EF4-FFF2-40B4-BE49-F238E27FC236}">
                <a16:creationId xmlns:a16="http://schemas.microsoft.com/office/drawing/2014/main" id="{D7CB3B41-9C3C-0FBF-7862-B20C27511501}"/>
              </a:ext>
            </a:extLst>
          </p:cNvPr>
          <p:cNvSpPr/>
          <p:nvPr/>
        </p:nvSpPr>
        <p:spPr>
          <a:xfrm rot="3618669">
            <a:off x="8068015" y="1589407"/>
            <a:ext cx="160020" cy="8915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668C8DC2-1993-1588-BDE6-4FCD62F9E3EC}"/>
              </a:ext>
            </a:extLst>
          </p:cNvPr>
          <p:cNvSpPr txBox="1"/>
          <p:nvPr/>
        </p:nvSpPr>
        <p:spPr>
          <a:xfrm>
            <a:off x="7108686" y="1560218"/>
            <a:ext cx="1224915" cy="369332"/>
          </a:xfrm>
          <a:prstGeom prst="rect">
            <a:avLst/>
          </a:prstGeom>
          <a:noFill/>
        </p:spPr>
        <p:txBody>
          <a:bodyPr wrap="square" rtlCol="0">
            <a:spAutoFit/>
          </a:bodyPr>
          <a:lstStyle/>
          <a:p>
            <a:pPr algn="ctr"/>
            <a:r>
              <a:rPr kumimoji="1" lang="ja-JP" altLang="en-US" b="1" dirty="0">
                <a:solidFill>
                  <a:srgbClr val="FF0000"/>
                </a:solidFill>
              </a:rPr>
              <a:t>攻撃通知</a:t>
            </a:r>
          </a:p>
        </p:txBody>
      </p:sp>
      <p:sp>
        <p:nvSpPr>
          <p:cNvPr id="13" name="テキスト ボックス 12">
            <a:extLst>
              <a:ext uri="{FF2B5EF4-FFF2-40B4-BE49-F238E27FC236}">
                <a16:creationId xmlns:a16="http://schemas.microsoft.com/office/drawing/2014/main" id="{595176B1-7CCB-D5AE-31B5-325EFB123D5F}"/>
              </a:ext>
            </a:extLst>
          </p:cNvPr>
          <p:cNvSpPr txBox="1"/>
          <p:nvPr/>
        </p:nvSpPr>
        <p:spPr>
          <a:xfrm>
            <a:off x="4354353" y="4203799"/>
            <a:ext cx="3483294" cy="923330"/>
          </a:xfrm>
          <a:prstGeom prst="rect">
            <a:avLst/>
          </a:prstGeom>
          <a:noFill/>
          <a:ln>
            <a:solidFill>
              <a:schemeClr val="tx1"/>
            </a:solidFill>
          </a:ln>
        </p:spPr>
        <p:txBody>
          <a:bodyPr wrap="square" rtlCol="0">
            <a:spAutoFit/>
          </a:bodyPr>
          <a:lstStyle/>
          <a:p>
            <a:pPr algn="ctr"/>
            <a:r>
              <a:rPr kumimoji="1" lang="ja-JP" altLang="en-US" b="1" dirty="0"/>
              <a:t>メニュー</a:t>
            </a:r>
            <a:r>
              <a:rPr kumimoji="1" lang="en-US" altLang="ja-JP" b="1" dirty="0"/>
              <a:t>(</a:t>
            </a:r>
            <a:r>
              <a:rPr kumimoji="1" lang="ja-JP" altLang="en-US" b="1" dirty="0"/>
              <a:t>ポーズや再挑戦</a:t>
            </a:r>
            <a:r>
              <a:rPr kumimoji="1" lang="en-US" altLang="ja-JP" b="1" dirty="0"/>
              <a:t>)</a:t>
            </a:r>
          </a:p>
          <a:p>
            <a:pPr algn="ctr"/>
            <a:r>
              <a:rPr kumimoji="1" lang="ja-JP" altLang="en-US" b="1" dirty="0"/>
              <a:t>を司るクラス</a:t>
            </a:r>
            <a:endParaRPr kumimoji="1" lang="en-US" altLang="ja-JP" b="1" dirty="0"/>
          </a:p>
          <a:p>
            <a:pPr algn="ctr"/>
            <a:r>
              <a:rPr lang="en-US" altLang="ja-JP" b="1" dirty="0"/>
              <a:t>(</a:t>
            </a:r>
            <a:r>
              <a:rPr lang="en-US" altLang="ja-JP" b="1" dirty="0" err="1"/>
              <a:t>BattleSystemManager</a:t>
            </a:r>
            <a:r>
              <a:rPr lang="en-US" altLang="ja-JP" b="1" dirty="0"/>
              <a:t>)</a:t>
            </a:r>
            <a:endParaRPr kumimoji="1" lang="ja-JP" altLang="en-US" b="1" dirty="0"/>
          </a:p>
        </p:txBody>
      </p:sp>
      <p:sp>
        <p:nvSpPr>
          <p:cNvPr id="14" name="矢印: 下 13">
            <a:extLst>
              <a:ext uri="{FF2B5EF4-FFF2-40B4-BE49-F238E27FC236}">
                <a16:creationId xmlns:a16="http://schemas.microsoft.com/office/drawing/2014/main" id="{3446BB22-2443-6604-DE2E-9BA1975AB90B}"/>
              </a:ext>
            </a:extLst>
          </p:cNvPr>
          <p:cNvSpPr/>
          <p:nvPr/>
        </p:nvSpPr>
        <p:spPr>
          <a:xfrm rot="10800000">
            <a:off x="6350036" y="3111924"/>
            <a:ext cx="163830" cy="9143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C42B2896-3DC5-C15E-EFB4-0A2587856658}"/>
              </a:ext>
            </a:extLst>
          </p:cNvPr>
          <p:cNvSpPr txBox="1"/>
          <p:nvPr/>
        </p:nvSpPr>
        <p:spPr>
          <a:xfrm>
            <a:off x="6719648" y="3274030"/>
            <a:ext cx="1224915" cy="646331"/>
          </a:xfrm>
          <a:prstGeom prst="rect">
            <a:avLst/>
          </a:prstGeom>
          <a:noFill/>
        </p:spPr>
        <p:txBody>
          <a:bodyPr wrap="square" rtlCol="0">
            <a:spAutoFit/>
          </a:bodyPr>
          <a:lstStyle/>
          <a:p>
            <a:pPr algn="ctr"/>
            <a:r>
              <a:rPr kumimoji="1" lang="ja-JP" altLang="en-US" b="1" dirty="0">
                <a:solidFill>
                  <a:srgbClr val="FF0000"/>
                </a:solidFill>
              </a:rPr>
              <a:t>各操作の通知</a:t>
            </a:r>
          </a:p>
        </p:txBody>
      </p:sp>
      <p:sp>
        <p:nvSpPr>
          <p:cNvPr id="16" name="矢印: 下 15">
            <a:extLst>
              <a:ext uri="{FF2B5EF4-FFF2-40B4-BE49-F238E27FC236}">
                <a16:creationId xmlns:a16="http://schemas.microsoft.com/office/drawing/2014/main" id="{8D7B3909-3278-4622-D8C5-99DB0BD12648}"/>
              </a:ext>
            </a:extLst>
          </p:cNvPr>
          <p:cNvSpPr/>
          <p:nvPr/>
        </p:nvSpPr>
        <p:spPr>
          <a:xfrm>
            <a:off x="5637778" y="3126416"/>
            <a:ext cx="163830" cy="91439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4F533D0D-25BF-2A5B-8604-83171BADE737}"/>
              </a:ext>
            </a:extLst>
          </p:cNvPr>
          <p:cNvSpPr txBox="1"/>
          <p:nvPr/>
        </p:nvSpPr>
        <p:spPr>
          <a:xfrm>
            <a:off x="3622688" y="3260449"/>
            <a:ext cx="1855257" cy="646331"/>
          </a:xfrm>
          <a:prstGeom prst="rect">
            <a:avLst/>
          </a:prstGeom>
          <a:noFill/>
        </p:spPr>
        <p:txBody>
          <a:bodyPr wrap="square" rtlCol="0">
            <a:spAutoFit/>
          </a:bodyPr>
          <a:lstStyle/>
          <a:p>
            <a:pPr algn="ctr"/>
            <a:r>
              <a:rPr kumimoji="1" lang="ja-JP" altLang="en-US" b="1" dirty="0">
                <a:solidFill>
                  <a:srgbClr val="FF0000"/>
                </a:solidFill>
              </a:rPr>
              <a:t>ゲームオーバーなどの通知</a:t>
            </a:r>
          </a:p>
        </p:txBody>
      </p:sp>
      <p:sp>
        <p:nvSpPr>
          <p:cNvPr id="18" name="テキスト ボックス 17">
            <a:extLst>
              <a:ext uri="{FF2B5EF4-FFF2-40B4-BE49-F238E27FC236}">
                <a16:creationId xmlns:a16="http://schemas.microsoft.com/office/drawing/2014/main" id="{216B0CC4-FBC2-A73F-4D85-77CBEB303652}"/>
              </a:ext>
            </a:extLst>
          </p:cNvPr>
          <p:cNvSpPr txBox="1"/>
          <p:nvPr/>
        </p:nvSpPr>
        <p:spPr>
          <a:xfrm>
            <a:off x="793885" y="1532253"/>
            <a:ext cx="2823210" cy="646331"/>
          </a:xfrm>
          <a:prstGeom prst="rect">
            <a:avLst/>
          </a:prstGeom>
          <a:noFill/>
          <a:ln>
            <a:solidFill>
              <a:schemeClr val="tx1"/>
            </a:solidFill>
          </a:ln>
        </p:spPr>
        <p:txBody>
          <a:bodyPr wrap="square" rtlCol="0">
            <a:spAutoFit/>
          </a:bodyPr>
          <a:lstStyle/>
          <a:p>
            <a:pPr algn="ctr"/>
            <a:r>
              <a:rPr kumimoji="1" lang="ja-JP" altLang="en-US" b="1" dirty="0"/>
              <a:t>敵を表すクラス</a:t>
            </a:r>
            <a:endParaRPr kumimoji="1" lang="en-US" altLang="ja-JP" b="1" dirty="0"/>
          </a:p>
          <a:p>
            <a:pPr algn="ctr"/>
            <a:r>
              <a:rPr lang="en-US" altLang="ja-JP" b="1" dirty="0"/>
              <a:t>(</a:t>
            </a:r>
            <a:r>
              <a:rPr lang="en-US" altLang="ja-JP" b="1" dirty="0" err="1"/>
              <a:t>EnemyManagerOrigin</a:t>
            </a:r>
            <a:r>
              <a:rPr lang="en-US" altLang="ja-JP" b="1" dirty="0"/>
              <a:t>)</a:t>
            </a:r>
            <a:endParaRPr kumimoji="1" lang="ja-JP" altLang="en-US" b="1" dirty="0"/>
          </a:p>
        </p:txBody>
      </p:sp>
      <p:sp>
        <p:nvSpPr>
          <p:cNvPr id="19" name="矢印: 下 18">
            <a:extLst>
              <a:ext uri="{FF2B5EF4-FFF2-40B4-BE49-F238E27FC236}">
                <a16:creationId xmlns:a16="http://schemas.microsoft.com/office/drawing/2014/main" id="{50223E22-B435-8C8C-0F80-9C887CC25E4D}"/>
              </a:ext>
            </a:extLst>
          </p:cNvPr>
          <p:cNvSpPr/>
          <p:nvPr/>
        </p:nvSpPr>
        <p:spPr>
          <a:xfrm rot="14446378">
            <a:off x="8240102" y="2100790"/>
            <a:ext cx="160020" cy="8915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C2876355-3F82-1968-5624-6938F8B32F96}"/>
              </a:ext>
            </a:extLst>
          </p:cNvPr>
          <p:cNvSpPr txBox="1"/>
          <p:nvPr/>
        </p:nvSpPr>
        <p:spPr>
          <a:xfrm>
            <a:off x="8135741" y="2635676"/>
            <a:ext cx="1224915" cy="369332"/>
          </a:xfrm>
          <a:prstGeom prst="rect">
            <a:avLst/>
          </a:prstGeom>
          <a:noFill/>
        </p:spPr>
        <p:txBody>
          <a:bodyPr wrap="square" rtlCol="0">
            <a:spAutoFit/>
          </a:bodyPr>
          <a:lstStyle/>
          <a:p>
            <a:pPr algn="ctr"/>
            <a:r>
              <a:rPr kumimoji="1" lang="ja-JP" altLang="en-US" b="1" dirty="0">
                <a:solidFill>
                  <a:srgbClr val="FF0000"/>
                </a:solidFill>
              </a:rPr>
              <a:t>ダメージ</a:t>
            </a:r>
          </a:p>
        </p:txBody>
      </p:sp>
      <p:sp>
        <p:nvSpPr>
          <p:cNvPr id="21" name="矢印: 下 20">
            <a:extLst>
              <a:ext uri="{FF2B5EF4-FFF2-40B4-BE49-F238E27FC236}">
                <a16:creationId xmlns:a16="http://schemas.microsoft.com/office/drawing/2014/main" id="{C78CE925-FFAB-C823-3942-8A34614B8118}"/>
              </a:ext>
            </a:extLst>
          </p:cNvPr>
          <p:cNvSpPr/>
          <p:nvPr/>
        </p:nvSpPr>
        <p:spPr>
          <a:xfrm rot="17731690">
            <a:off x="4003382" y="1604960"/>
            <a:ext cx="160020" cy="8915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0752F950-0EAB-7BE1-5C74-2AEA7DD741EC}"/>
              </a:ext>
            </a:extLst>
          </p:cNvPr>
          <p:cNvSpPr txBox="1"/>
          <p:nvPr/>
        </p:nvSpPr>
        <p:spPr>
          <a:xfrm>
            <a:off x="3858399" y="1542721"/>
            <a:ext cx="1224915" cy="369332"/>
          </a:xfrm>
          <a:prstGeom prst="rect">
            <a:avLst/>
          </a:prstGeom>
          <a:noFill/>
        </p:spPr>
        <p:txBody>
          <a:bodyPr wrap="square" rtlCol="0">
            <a:spAutoFit/>
          </a:bodyPr>
          <a:lstStyle/>
          <a:p>
            <a:pPr algn="ctr"/>
            <a:r>
              <a:rPr kumimoji="1" lang="ja-JP" altLang="en-US" b="1" dirty="0">
                <a:solidFill>
                  <a:srgbClr val="FF0000"/>
                </a:solidFill>
              </a:rPr>
              <a:t>攻撃通知</a:t>
            </a:r>
          </a:p>
        </p:txBody>
      </p:sp>
      <p:sp>
        <p:nvSpPr>
          <p:cNvPr id="23" name="矢印: 下 22">
            <a:extLst>
              <a:ext uri="{FF2B5EF4-FFF2-40B4-BE49-F238E27FC236}">
                <a16:creationId xmlns:a16="http://schemas.microsoft.com/office/drawing/2014/main" id="{87D5BACD-94F0-A28B-EAA6-B324C853F00E}"/>
              </a:ext>
            </a:extLst>
          </p:cNvPr>
          <p:cNvSpPr/>
          <p:nvPr/>
        </p:nvSpPr>
        <p:spPr>
          <a:xfrm rot="6948614">
            <a:off x="3805371" y="2133009"/>
            <a:ext cx="160020" cy="89154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939656B-90E0-E9E3-1116-FF314F6EDA5B}"/>
              </a:ext>
            </a:extLst>
          </p:cNvPr>
          <p:cNvSpPr txBox="1"/>
          <p:nvPr/>
        </p:nvSpPr>
        <p:spPr>
          <a:xfrm>
            <a:off x="2751346" y="2600967"/>
            <a:ext cx="1224915" cy="369332"/>
          </a:xfrm>
          <a:prstGeom prst="rect">
            <a:avLst/>
          </a:prstGeom>
          <a:noFill/>
        </p:spPr>
        <p:txBody>
          <a:bodyPr wrap="square" rtlCol="0">
            <a:spAutoFit/>
          </a:bodyPr>
          <a:lstStyle/>
          <a:p>
            <a:pPr algn="ctr"/>
            <a:r>
              <a:rPr kumimoji="1" lang="ja-JP" altLang="en-US" b="1" dirty="0">
                <a:solidFill>
                  <a:srgbClr val="FF0000"/>
                </a:solidFill>
              </a:rPr>
              <a:t>ダメージ</a:t>
            </a:r>
          </a:p>
        </p:txBody>
      </p:sp>
      <p:sp>
        <p:nvSpPr>
          <p:cNvPr id="25" name="タイトル 1">
            <a:extLst>
              <a:ext uri="{FF2B5EF4-FFF2-40B4-BE49-F238E27FC236}">
                <a16:creationId xmlns:a16="http://schemas.microsoft.com/office/drawing/2014/main" id="{B0FFEEEC-79D7-18FE-8109-88E1AC9D8835}"/>
              </a:ext>
            </a:extLst>
          </p:cNvPr>
          <p:cNvSpPr>
            <a:spLocks noGrp="1"/>
          </p:cNvSpPr>
          <p:nvPr>
            <p:ph type="title"/>
          </p:nvPr>
        </p:nvSpPr>
        <p:spPr>
          <a:xfrm>
            <a:off x="838200" y="365125"/>
            <a:ext cx="10515600" cy="1325563"/>
          </a:xfrm>
        </p:spPr>
        <p:txBody>
          <a:bodyPr/>
          <a:lstStyle/>
          <a:p>
            <a:r>
              <a:rPr kumimoji="1" lang="ja-JP" altLang="en-US" b="1" dirty="0"/>
              <a:t>バトルパート</a:t>
            </a:r>
            <a:r>
              <a:rPr kumimoji="1" lang="en-US" altLang="ja-JP" b="1" dirty="0"/>
              <a:t>(</a:t>
            </a:r>
            <a:r>
              <a:rPr kumimoji="1" lang="ja-JP" altLang="en-US" b="1" dirty="0"/>
              <a:t>コード構成</a:t>
            </a:r>
            <a:r>
              <a:rPr kumimoji="1" lang="en-US" altLang="ja-JP" b="1" dirty="0"/>
              <a:t>)</a:t>
            </a:r>
            <a:endParaRPr kumimoji="1" lang="ja-JP" altLang="en-US" b="1" dirty="0"/>
          </a:p>
        </p:txBody>
      </p:sp>
      <p:sp>
        <p:nvSpPr>
          <p:cNvPr id="26" name="コンテンツ プレースホルダー 2">
            <a:extLst>
              <a:ext uri="{FF2B5EF4-FFF2-40B4-BE49-F238E27FC236}">
                <a16:creationId xmlns:a16="http://schemas.microsoft.com/office/drawing/2014/main" id="{0D3E16D9-CBA8-795A-2044-B7478B88E99C}"/>
              </a:ext>
            </a:extLst>
          </p:cNvPr>
          <p:cNvSpPr>
            <a:spLocks noGrp="1"/>
          </p:cNvSpPr>
          <p:nvPr>
            <p:ph idx="1"/>
          </p:nvPr>
        </p:nvSpPr>
        <p:spPr>
          <a:xfrm>
            <a:off x="838200" y="5489536"/>
            <a:ext cx="10515600" cy="1014134"/>
          </a:xfrm>
          <a:ln>
            <a:solidFill>
              <a:schemeClr val="accent2"/>
            </a:solidFill>
          </a:ln>
        </p:spPr>
        <p:txBody>
          <a:bodyPr>
            <a:noAutofit/>
          </a:bodyPr>
          <a:lstStyle/>
          <a:p>
            <a:pPr marL="0" indent="0">
              <a:spcBef>
                <a:spcPts val="2000"/>
              </a:spcBef>
              <a:buNone/>
            </a:pPr>
            <a:r>
              <a:rPr kumimoji="1" lang="ja-JP" altLang="en-US" sz="2400" dirty="0"/>
              <a:t>敵と味方を直接関連付けないことで、</a:t>
            </a:r>
            <a:r>
              <a:rPr kumimoji="1" lang="en-US" altLang="ja-JP" sz="2400" dirty="0" err="1"/>
              <a:t>BattleSceneManagerOrigin</a:t>
            </a:r>
            <a:r>
              <a:rPr kumimoji="1" lang="ja-JP" altLang="en-US" sz="2400" dirty="0"/>
              <a:t>のサブクラスを作成して敵構成の情報を変更するだけで戦闘シーンを増やせるように！</a:t>
            </a:r>
          </a:p>
        </p:txBody>
      </p:sp>
    </p:spTree>
    <p:extLst>
      <p:ext uri="{BB962C8B-B14F-4D97-AF65-F5344CB8AC3E}">
        <p14:creationId xmlns:p14="http://schemas.microsoft.com/office/powerpoint/2010/main" val="29618634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884443F-F5C8-394C-718A-6DFC72E1AF65}"/>
              </a:ext>
            </a:extLst>
          </p:cNvPr>
          <p:cNvSpPr>
            <a:spLocks noGrp="1"/>
          </p:cNvSpPr>
          <p:nvPr>
            <p:ph type="title"/>
          </p:nvPr>
        </p:nvSpPr>
        <p:spPr/>
        <p:txBody>
          <a:bodyPr/>
          <a:lstStyle/>
          <a:p>
            <a:r>
              <a:rPr kumimoji="1" lang="ja-JP" altLang="en-US" b="1" dirty="0"/>
              <a:t>バトルパート</a:t>
            </a:r>
            <a:r>
              <a:rPr kumimoji="1" lang="en-US" altLang="ja-JP" b="1" dirty="0"/>
              <a:t>(</a:t>
            </a:r>
            <a:r>
              <a:rPr kumimoji="1" lang="ja-JP" altLang="en-US" b="1" dirty="0"/>
              <a:t>遊び方</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557C4903-1C4F-A518-D6E0-0DE51ED827F1}"/>
              </a:ext>
            </a:extLst>
          </p:cNvPr>
          <p:cNvSpPr>
            <a:spLocks noGrp="1"/>
          </p:cNvSpPr>
          <p:nvPr>
            <p:ph idx="1"/>
          </p:nvPr>
        </p:nvSpPr>
        <p:spPr/>
        <p:txBody>
          <a:bodyPr/>
          <a:lstStyle/>
          <a:p>
            <a:pPr marL="0" indent="0">
              <a:lnSpc>
                <a:spcPct val="100000"/>
              </a:lnSpc>
              <a:buNone/>
            </a:pPr>
            <a:r>
              <a:rPr kumimoji="1" lang="ja-JP" altLang="en-US" dirty="0"/>
              <a:t>本編に</a:t>
            </a:r>
            <a:r>
              <a:rPr kumimoji="1" lang="en-US" altLang="ja-JP" dirty="0"/>
              <a:t>4</a:t>
            </a:r>
            <a:r>
              <a:rPr kumimoji="1" lang="ja-JP" altLang="en-US" dirty="0"/>
              <a:t>個、クリア後に</a:t>
            </a:r>
            <a:r>
              <a:rPr kumimoji="1" lang="en-US" altLang="ja-JP" dirty="0"/>
              <a:t>3</a:t>
            </a:r>
            <a:r>
              <a:rPr kumimoji="1" lang="ja-JP" altLang="en-US" dirty="0"/>
              <a:t>個の戦闘を用意しています。操作感に慣れてきたら、メニューの「</a:t>
            </a:r>
            <a:r>
              <a:rPr kumimoji="1" lang="en-US" altLang="ja-JP" dirty="0"/>
              <a:t>※</a:t>
            </a:r>
            <a:r>
              <a:rPr kumimoji="1" lang="ja-JP" altLang="en-US" dirty="0"/>
              <a:t>」ボタンからスキップしていただいて構いません。優先的に遊んでいただきたいのは、本編</a:t>
            </a:r>
            <a:r>
              <a:rPr kumimoji="1" lang="en-US" altLang="ja-JP" dirty="0"/>
              <a:t>4</a:t>
            </a:r>
            <a:r>
              <a:rPr kumimoji="1" lang="ja-JP" altLang="en-US" dirty="0"/>
              <a:t>章のバトル及びクリア後の「迅速殲滅作戦」、「セイン</a:t>
            </a:r>
            <a:r>
              <a:rPr kumimoji="1" lang="en-US" altLang="ja-JP" dirty="0"/>
              <a:t>vs</a:t>
            </a:r>
            <a:r>
              <a:rPr kumimoji="1" lang="ja-JP" altLang="en-US" dirty="0"/>
              <a:t>セイン</a:t>
            </a:r>
            <a:r>
              <a:rPr kumimoji="1" lang="en-US" altLang="ja-JP" dirty="0"/>
              <a:t>2</a:t>
            </a:r>
            <a:r>
              <a:rPr kumimoji="1" lang="ja-JP" altLang="en-US" dirty="0"/>
              <a:t>」です。クリア後のバトルについては、後述のミニゲームでステータスを</a:t>
            </a:r>
            <a:r>
              <a:rPr lang="en-US" altLang="ja-JP" dirty="0"/>
              <a:t>1~2</a:t>
            </a:r>
            <a:r>
              <a:rPr lang="ja-JP" altLang="en-US" dirty="0"/>
              <a:t>回上げてから挑戦することを想定しています。</a:t>
            </a:r>
            <a:endParaRPr lang="en-US" altLang="ja-JP" dirty="0"/>
          </a:p>
          <a:p>
            <a:pPr marL="0" indent="0">
              <a:lnSpc>
                <a:spcPct val="100000"/>
              </a:lnSpc>
              <a:buNone/>
            </a:pPr>
            <a:r>
              <a:rPr kumimoji="1" lang="ja-JP" altLang="en-US" dirty="0"/>
              <a:t>また、ソースコードについては、ゲーム全体の中でも前頁の構成に関するものに注目していただきたいと考えています。</a:t>
            </a:r>
          </a:p>
        </p:txBody>
      </p:sp>
    </p:spTree>
    <p:extLst>
      <p:ext uri="{BB962C8B-B14F-4D97-AF65-F5344CB8AC3E}">
        <p14:creationId xmlns:p14="http://schemas.microsoft.com/office/powerpoint/2010/main" val="2555044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a:t>
            </a:r>
            <a:r>
              <a:rPr kumimoji="1" lang="en-US" altLang="ja-JP" b="1" dirty="0"/>
              <a:t>(</a:t>
            </a:r>
            <a:r>
              <a:rPr kumimoji="1" lang="ja-JP" altLang="en-US" b="1" dirty="0"/>
              <a:t>画面イメージ</a:t>
            </a:r>
            <a:r>
              <a:rPr kumimoji="1" lang="en-US" altLang="ja-JP" b="1" dirty="0"/>
              <a:t>)</a:t>
            </a:r>
            <a:endParaRPr kumimoji="1" lang="ja-JP" altLang="en-US" b="1" dirty="0"/>
          </a:p>
        </p:txBody>
      </p:sp>
      <p:pic>
        <p:nvPicPr>
          <p:cNvPr id="4" name="図 3">
            <a:extLst>
              <a:ext uri="{FF2B5EF4-FFF2-40B4-BE49-F238E27FC236}">
                <a16:creationId xmlns:a16="http://schemas.microsoft.com/office/drawing/2014/main" id="{8D13206D-40B6-A677-98A3-44047072E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3362" y="1348657"/>
            <a:ext cx="9145276" cy="5144218"/>
          </a:xfrm>
          <a:prstGeom prst="rect">
            <a:avLst/>
          </a:prstGeom>
        </p:spPr>
      </p:pic>
    </p:spTree>
    <p:extLst>
      <p:ext uri="{BB962C8B-B14F-4D97-AF65-F5344CB8AC3E}">
        <p14:creationId xmlns:p14="http://schemas.microsoft.com/office/powerpoint/2010/main" val="1997992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704BA87-2AB8-9DCA-746D-0FFBDF47E1D8}"/>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542689" y="0"/>
            <a:ext cx="7837717" cy="6858000"/>
          </a:xfrm>
          <a:prstGeom prst="rect">
            <a:avLst/>
          </a:prstGeom>
        </p:spPr>
      </p:pic>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a:t>
            </a:r>
            <a:r>
              <a:rPr kumimoji="1" lang="en-US" altLang="ja-JP" b="1" dirty="0"/>
              <a:t>(</a:t>
            </a:r>
            <a:r>
              <a:rPr kumimoji="1" lang="ja-JP" altLang="en-US" b="1" dirty="0"/>
              <a:t>制作について</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876B3B4F-32D4-18E8-C3B4-5A12C5667B4B}"/>
              </a:ext>
            </a:extLst>
          </p:cNvPr>
          <p:cNvSpPr>
            <a:spLocks noGrp="1"/>
          </p:cNvSpPr>
          <p:nvPr>
            <p:ph idx="1"/>
          </p:nvPr>
        </p:nvSpPr>
        <p:spPr/>
        <p:txBody>
          <a:bodyPr/>
          <a:lstStyle/>
          <a:p>
            <a:pPr marL="0" indent="0">
              <a:spcBef>
                <a:spcPts val="1200"/>
              </a:spcBef>
              <a:spcAft>
                <a:spcPts val="1200"/>
              </a:spcAft>
              <a:buNone/>
            </a:pPr>
            <a:r>
              <a:rPr kumimoji="1" lang="ja-JP" altLang="en-US" dirty="0"/>
              <a:t>・キャラクターの</a:t>
            </a:r>
            <a:r>
              <a:rPr kumimoji="1" lang="en-US" altLang="ja-JP" dirty="0"/>
              <a:t>3D</a:t>
            </a:r>
            <a:r>
              <a:rPr kumimoji="1" lang="ja-JP" altLang="en-US" dirty="0"/>
              <a:t>モデルは、フリーで人型の</a:t>
            </a:r>
            <a:r>
              <a:rPr kumimoji="1" lang="en-US" altLang="ja-JP" dirty="0"/>
              <a:t>3D</a:t>
            </a:r>
            <a:r>
              <a:rPr kumimoji="1" lang="ja-JP" altLang="en-US" dirty="0"/>
              <a:t>素体を提供してくれている方のモデルを利用し、顔や髪、服の作成とリグ入れを自分で行った</a:t>
            </a:r>
            <a:r>
              <a:rPr kumimoji="1" lang="en-US" altLang="ja-JP" sz="1800" dirty="0"/>
              <a:t>(</a:t>
            </a:r>
            <a:r>
              <a:rPr kumimoji="1" lang="ja-JP" altLang="en-US" sz="1800" dirty="0"/>
              <a:t>提供元 </a:t>
            </a:r>
            <a:r>
              <a:rPr kumimoji="1" lang="en-US" altLang="ja-JP" sz="1800" dirty="0"/>
              <a:t>https://booth.pm/ja/items/1958825)</a:t>
            </a:r>
          </a:p>
          <a:p>
            <a:pPr marL="0" indent="0">
              <a:spcBef>
                <a:spcPts val="1200"/>
              </a:spcBef>
              <a:spcAft>
                <a:spcPts val="1200"/>
              </a:spcAft>
              <a:buNone/>
            </a:pPr>
            <a:r>
              <a:rPr kumimoji="1" lang="ja-JP" altLang="en-US" dirty="0"/>
              <a:t>・破綻が生じないようにアニメーションさせるのは困難と考え、「</a:t>
            </a:r>
            <a:r>
              <a:rPr kumimoji="1" lang="ja-JP" altLang="en-US" sz="2800" dirty="0"/>
              <a:t>ゲームで映す予定の角度からであれば破綻がないように見える」ポーズを作成し、そのポーズを繋ぎ合わせることにした</a:t>
            </a:r>
            <a:endParaRPr kumimoji="1" lang="en-US" altLang="ja-JP" sz="2800" dirty="0"/>
          </a:p>
          <a:p>
            <a:pPr marL="0" indent="0">
              <a:spcBef>
                <a:spcPts val="1200"/>
              </a:spcBef>
              <a:spcAft>
                <a:spcPts val="1200"/>
              </a:spcAft>
              <a:buNone/>
            </a:pPr>
            <a:r>
              <a:rPr kumimoji="1" lang="ja-JP" altLang="en-US" dirty="0"/>
              <a:t>・</a:t>
            </a:r>
            <a:r>
              <a:rPr kumimoji="1" lang="en-US" altLang="ja-JP" dirty="0"/>
              <a:t>3D</a:t>
            </a:r>
            <a:r>
              <a:rPr kumimoji="1" lang="ja-JP" altLang="en-US" dirty="0"/>
              <a:t>関係の経験が浅い中でも、</a:t>
            </a:r>
            <a:r>
              <a:rPr kumimoji="1" lang="en-US" altLang="ja-JP" dirty="0"/>
              <a:t>3</a:t>
            </a:r>
            <a:r>
              <a:rPr kumimoji="1" lang="ja-JP" altLang="en-US" dirty="0"/>
              <a:t>連強攻撃だけはかっこよく、操作していて気持ち良いものになることを目指した</a:t>
            </a:r>
          </a:p>
        </p:txBody>
      </p:sp>
    </p:spTree>
    <p:extLst>
      <p:ext uri="{BB962C8B-B14F-4D97-AF65-F5344CB8AC3E}">
        <p14:creationId xmlns:p14="http://schemas.microsoft.com/office/powerpoint/2010/main" val="94659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a:t>
            </a:r>
            <a:r>
              <a:rPr lang="en-US" altLang="ja-JP" b="1" dirty="0"/>
              <a:t>(</a:t>
            </a:r>
            <a:r>
              <a:rPr lang="ja-JP" altLang="en-US" b="1" dirty="0"/>
              <a:t>感想</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876B3B4F-32D4-18E8-C3B4-5A12C5667B4B}"/>
              </a:ext>
            </a:extLst>
          </p:cNvPr>
          <p:cNvSpPr>
            <a:spLocks noGrp="1"/>
          </p:cNvSpPr>
          <p:nvPr>
            <p:ph idx="1"/>
          </p:nvPr>
        </p:nvSpPr>
        <p:spPr>
          <a:xfrm>
            <a:off x="838200" y="1825625"/>
            <a:ext cx="7048500" cy="4351338"/>
          </a:xfrm>
        </p:spPr>
        <p:txBody>
          <a:bodyPr>
            <a:normAutofit/>
          </a:bodyPr>
          <a:lstStyle/>
          <a:p>
            <a:pPr marL="0" indent="0">
              <a:spcBef>
                <a:spcPts val="1200"/>
              </a:spcBef>
              <a:spcAft>
                <a:spcPts val="1200"/>
              </a:spcAft>
              <a:buNone/>
            </a:pPr>
            <a:r>
              <a:rPr kumimoji="1" lang="ja-JP" altLang="en-US" dirty="0"/>
              <a:t>・未経験だった</a:t>
            </a:r>
            <a:r>
              <a:rPr kumimoji="1" lang="en-US" altLang="ja-JP" dirty="0"/>
              <a:t>3D</a:t>
            </a:r>
            <a:r>
              <a:rPr kumimoji="1" lang="ja-JP" altLang="en-US" dirty="0"/>
              <a:t>モデルの制作に挑戦したことで、武器のイラストを</a:t>
            </a:r>
            <a:r>
              <a:rPr kumimoji="1" lang="en-US" altLang="ja-JP" dirty="0"/>
              <a:t>3D</a:t>
            </a:r>
            <a:r>
              <a:rPr kumimoji="1" lang="ja-JP" altLang="en-US" dirty="0"/>
              <a:t>モデルで置き換えるなど、表現の幅を広げることができた</a:t>
            </a:r>
            <a:endParaRPr kumimoji="1" lang="en-US" altLang="ja-JP" dirty="0"/>
          </a:p>
          <a:p>
            <a:pPr marL="0" indent="0">
              <a:spcBef>
                <a:spcPts val="1200"/>
              </a:spcBef>
              <a:spcAft>
                <a:spcPts val="1200"/>
              </a:spcAft>
              <a:buNone/>
            </a:pPr>
            <a:r>
              <a:rPr kumimoji="1" lang="ja-JP" altLang="en-US" dirty="0"/>
              <a:t>・通り抜けられる床など定番の地形も、予想以上に判定が難しかった。また、物理演算など自分で内部処理を理解できていない部分も多いことから、他のパートよりもデバッグが大変だった。</a:t>
            </a:r>
          </a:p>
        </p:txBody>
      </p:sp>
      <p:pic>
        <p:nvPicPr>
          <p:cNvPr id="5" name="図 4">
            <a:extLst>
              <a:ext uri="{FF2B5EF4-FFF2-40B4-BE49-F238E27FC236}">
                <a16:creationId xmlns:a16="http://schemas.microsoft.com/office/drawing/2014/main" id="{997A871F-7F8D-5335-1944-C17538A9F9D0}"/>
              </a:ext>
            </a:extLst>
          </p:cNvPr>
          <p:cNvPicPr>
            <a:picLocks noChangeAspect="1"/>
          </p:cNvPicPr>
          <p:nvPr/>
        </p:nvPicPr>
        <p:blipFill rotWithShape="1">
          <a:blip r:embed="rId2">
            <a:extLst>
              <a:ext uri="{28A0092B-C50C-407E-A947-70E740481C1C}">
                <a14:useLocalDpi xmlns:a14="http://schemas.microsoft.com/office/drawing/2010/main" val="0"/>
              </a:ext>
            </a:extLst>
          </a:blip>
          <a:srcRect l="22407" r="13842"/>
          <a:stretch/>
        </p:blipFill>
        <p:spPr>
          <a:xfrm>
            <a:off x="7627433" y="681037"/>
            <a:ext cx="6736081" cy="5943600"/>
          </a:xfrm>
          <a:prstGeom prst="rect">
            <a:avLst/>
          </a:prstGeom>
        </p:spPr>
      </p:pic>
    </p:spTree>
    <p:extLst>
      <p:ext uri="{BB962C8B-B14F-4D97-AF65-F5344CB8AC3E}">
        <p14:creationId xmlns:p14="http://schemas.microsoft.com/office/powerpoint/2010/main" val="813927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BFB7A1-DE42-9C53-4DF4-237E7A1FAE89}"/>
              </a:ext>
            </a:extLst>
          </p:cNvPr>
          <p:cNvSpPr>
            <a:spLocks noGrp="1"/>
          </p:cNvSpPr>
          <p:nvPr>
            <p:ph type="title"/>
          </p:nvPr>
        </p:nvSpPr>
        <p:spPr/>
        <p:txBody>
          <a:bodyPr/>
          <a:lstStyle/>
          <a:p>
            <a:r>
              <a:rPr kumimoji="1" lang="ja-JP" altLang="en-US" b="1" dirty="0"/>
              <a:t>ミニゲーム</a:t>
            </a:r>
            <a:r>
              <a:rPr kumimoji="1" lang="en-US" altLang="ja-JP" b="1" dirty="0"/>
              <a:t>(</a:t>
            </a:r>
            <a:r>
              <a:rPr kumimoji="1" lang="ja-JP" altLang="en-US" b="1" dirty="0"/>
              <a:t>遊び方</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8D29867A-3A6A-FF77-95A1-8F44F9C549E7}"/>
              </a:ext>
            </a:extLst>
          </p:cNvPr>
          <p:cNvSpPr>
            <a:spLocks noGrp="1"/>
          </p:cNvSpPr>
          <p:nvPr>
            <p:ph idx="1"/>
          </p:nvPr>
        </p:nvSpPr>
        <p:spPr/>
        <p:txBody>
          <a:bodyPr/>
          <a:lstStyle/>
          <a:p>
            <a:pPr marL="0" indent="0">
              <a:lnSpc>
                <a:spcPct val="100000"/>
              </a:lnSpc>
              <a:buNone/>
            </a:pPr>
            <a:r>
              <a:rPr kumimoji="1" lang="ja-JP" altLang="en-US" dirty="0"/>
              <a:t>ゲーム内でも触れていますが、メダル集めを優先していれば自ずと高いスコアが得られるようになっています。メダルや敵の配置から、強攻撃</a:t>
            </a:r>
            <a:r>
              <a:rPr kumimoji="1" lang="en-US" altLang="ja-JP" dirty="0"/>
              <a:t>(</a:t>
            </a:r>
            <a:r>
              <a:rPr kumimoji="1" lang="ja-JP" altLang="en-US" dirty="0"/>
              <a:t>右クリック</a:t>
            </a:r>
            <a:r>
              <a:rPr kumimoji="1" lang="en-US" altLang="ja-JP" dirty="0"/>
              <a:t>)</a:t>
            </a:r>
            <a:r>
              <a:rPr kumimoji="1" lang="ja-JP" altLang="en-US" dirty="0"/>
              <a:t>の使い時も推測できるかと思います。サンプル動画も参考にしてください。</a:t>
            </a:r>
            <a:endParaRPr kumimoji="1" lang="en-US" altLang="ja-JP" dirty="0"/>
          </a:p>
          <a:p>
            <a:pPr marL="0" indent="0">
              <a:lnSpc>
                <a:spcPct val="100000"/>
              </a:lnSpc>
              <a:buNone/>
            </a:pPr>
            <a:r>
              <a:rPr kumimoji="1" lang="ja-JP" altLang="en-US" dirty="0"/>
              <a:t>また、メニューから「スキップ」を選択するとスコアだけ獲得することもできるので、ステータスを上げたい時にご活用ください。</a:t>
            </a:r>
          </a:p>
        </p:txBody>
      </p:sp>
    </p:spTree>
    <p:extLst>
      <p:ext uri="{BB962C8B-B14F-4D97-AF65-F5344CB8AC3E}">
        <p14:creationId xmlns:p14="http://schemas.microsoft.com/office/powerpoint/2010/main" val="26508291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B50D5C0-421D-CB78-A4C9-BBE34D989173}"/>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547995" y="0"/>
            <a:ext cx="7837718" cy="6858000"/>
          </a:xfrm>
          <a:prstGeom prst="rect">
            <a:avLst/>
          </a:prstGeom>
        </p:spPr>
      </p:pic>
      <p:sp>
        <p:nvSpPr>
          <p:cNvPr id="2" name="タイトル 1">
            <a:extLst>
              <a:ext uri="{FF2B5EF4-FFF2-40B4-BE49-F238E27FC236}">
                <a16:creationId xmlns:a16="http://schemas.microsoft.com/office/drawing/2014/main" id="{003FBBE9-639F-2E50-8D82-3F3A4C9E2DB7}"/>
              </a:ext>
            </a:extLst>
          </p:cNvPr>
          <p:cNvSpPr>
            <a:spLocks noGrp="1"/>
          </p:cNvSpPr>
          <p:nvPr>
            <p:ph type="title"/>
          </p:nvPr>
        </p:nvSpPr>
        <p:spPr/>
        <p:txBody>
          <a:bodyPr/>
          <a:lstStyle/>
          <a:p>
            <a:r>
              <a:rPr kumimoji="1" lang="ja-JP" altLang="en-US" b="1" dirty="0"/>
              <a:t>アピールポイント</a:t>
            </a:r>
          </a:p>
        </p:txBody>
      </p:sp>
      <p:sp>
        <p:nvSpPr>
          <p:cNvPr id="3" name="コンテンツ プレースホルダー 2">
            <a:extLst>
              <a:ext uri="{FF2B5EF4-FFF2-40B4-BE49-F238E27FC236}">
                <a16:creationId xmlns:a16="http://schemas.microsoft.com/office/drawing/2014/main" id="{DE52387F-B1C1-31E4-4597-3798AFE76DE0}"/>
              </a:ext>
            </a:extLst>
          </p:cNvPr>
          <p:cNvSpPr>
            <a:spLocks noGrp="1"/>
          </p:cNvSpPr>
          <p:nvPr>
            <p:ph idx="1"/>
          </p:nvPr>
        </p:nvSpPr>
        <p:spPr>
          <a:xfrm>
            <a:off x="838200" y="1825625"/>
            <a:ext cx="10515600" cy="4667250"/>
          </a:xfrm>
        </p:spPr>
        <p:txBody>
          <a:bodyPr>
            <a:normAutofit/>
          </a:bodyPr>
          <a:lstStyle/>
          <a:p>
            <a:pPr marL="0" indent="0">
              <a:buNone/>
            </a:pPr>
            <a:r>
              <a:rPr kumimoji="1" lang="ja-JP" altLang="en-US" dirty="0"/>
              <a:t>まず、自分が好きな要素を詰め込むことで、同じものが好きな人たちに楽しんでもらいたいと考えました。例えばノベルゲーム風の演出やジャストガード、クリア後要素の存在などです。もちろん、実力が及ばず表現しきれなかったところ、不格好なところばかりですが、それを恥ずかしがらずに挑戦し続けることを心がけました。</a:t>
            </a:r>
            <a:endParaRPr kumimoji="1" lang="en-US" altLang="ja-JP" dirty="0"/>
          </a:p>
          <a:p>
            <a:pPr marL="0" indent="0">
              <a:buNone/>
            </a:pPr>
            <a:r>
              <a:rPr lang="ja-JP" altLang="en-US" dirty="0"/>
              <a:t>また、一本のコンシューマーゲームを創る気持ちで制作に取り組みました。</a:t>
            </a:r>
            <a:r>
              <a:rPr lang="en-US" altLang="ja-JP" dirty="0"/>
              <a:t>3</a:t>
            </a:r>
            <a:r>
              <a:rPr lang="ja-JP" altLang="en-US" dirty="0"/>
              <a:t>つのパートが自然に繋がっていること、ゲーム内でチュートリアルなどが完結していることを目指したことで、一本の作品としての完成度が高まったと考えています。</a:t>
            </a:r>
            <a:endParaRPr lang="en-US" altLang="ja-JP" dirty="0"/>
          </a:p>
        </p:txBody>
      </p:sp>
    </p:spTree>
    <p:extLst>
      <p:ext uri="{BB962C8B-B14F-4D97-AF65-F5344CB8AC3E}">
        <p14:creationId xmlns:p14="http://schemas.microsoft.com/office/powerpoint/2010/main" val="4029140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691B923-2CDC-D383-D83D-9EFA0508B707}"/>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pic>
        <p:nvPicPr>
          <p:cNvPr id="5" name="図 4">
            <a:extLst>
              <a:ext uri="{FF2B5EF4-FFF2-40B4-BE49-F238E27FC236}">
                <a16:creationId xmlns:a16="http://schemas.microsoft.com/office/drawing/2014/main" id="{2AE72008-5E66-CEB5-0FDC-694751D2CB1A}"/>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12526" y="0"/>
            <a:ext cx="12192001" cy="6858000"/>
          </a:xfrm>
          <a:prstGeom prst="rect">
            <a:avLst/>
          </a:prstGeom>
        </p:spPr>
      </p:pic>
      <p:sp>
        <p:nvSpPr>
          <p:cNvPr id="2" name="タイトル 1">
            <a:extLst>
              <a:ext uri="{FF2B5EF4-FFF2-40B4-BE49-F238E27FC236}">
                <a16:creationId xmlns:a16="http://schemas.microsoft.com/office/drawing/2014/main" id="{5AC66521-47A4-B7F0-5C75-A7A2E782AC17}"/>
              </a:ext>
            </a:extLst>
          </p:cNvPr>
          <p:cNvSpPr>
            <a:spLocks noGrp="1"/>
          </p:cNvSpPr>
          <p:nvPr>
            <p:ph type="title"/>
          </p:nvPr>
        </p:nvSpPr>
        <p:spPr/>
        <p:txBody>
          <a:bodyPr/>
          <a:lstStyle/>
          <a:p>
            <a:r>
              <a:rPr kumimoji="1" lang="ja-JP" altLang="en-US" b="1" dirty="0">
                <a:latin typeface="BIZ UDゴシック" panose="020B0400000000000000" pitchFamily="49" charset="-128"/>
                <a:ea typeface="BIZ UDゴシック" panose="020B0400000000000000" pitchFamily="49" charset="-128"/>
              </a:rPr>
              <a:t>聖妖大戦 </a:t>
            </a:r>
            <a:r>
              <a:rPr kumimoji="1" lang="en-US" altLang="ja-JP" b="1" i="1" dirty="0">
                <a:latin typeface="Yu Gothic UI Semibold" panose="020B0700000000000000" pitchFamily="50" charset="-128"/>
                <a:ea typeface="Yu Gothic UI Semibold" panose="020B0700000000000000" pitchFamily="50" charset="-128"/>
              </a:rPr>
              <a:t>~interlude~</a:t>
            </a:r>
            <a:endParaRPr kumimoji="1" lang="ja-JP" altLang="en-US" b="1" i="1" dirty="0">
              <a:latin typeface="Yu Gothic UI Semibold" panose="020B0700000000000000" pitchFamily="50" charset="-128"/>
              <a:ea typeface="Yu Gothic UI Semibold" panose="020B0700000000000000" pitchFamily="50" charset="-128"/>
            </a:endParaRPr>
          </a:p>
        </p:txBody>
      </p:sp>
      <p:sp>
        <p:nvSpPr>
          <p:cNvPr id="3" name="コンテンツ プレースホルダー 2">
            <a:extLst>
              <a:ext uri="{FF2B5EF4-FFF2-40B4-BE49-F238E27FC236}">
                <a16:creationId xmlns:a16="http://schemas.microsoft.com/office/drawing/2014/main" id="{8E044CE5-22F3-AE2F-4561-4DB0FA5E7A13}"/>
              </a:ext>
            </a:extLst>
          </p:cNvPr>
          <p:cNvSpPr>
            <a:spLocks noGrp="1"/>
          </p:cNvSpPr>
          <p:nvPr>
            <p:ph idx="1"/>
          </p:nvPr>
        </p:nvSpPr>
        <p:spPr>
          <a:xfrm>
            <a:off x="838200" y="2377439"/>
            <a:ext cx="10515600" cy="2628901"/>
          </a:xfrm>
          <a:ln>
            <a:solidFill>
              <a:schemeClr val="tx1"/>
            </a:solidFill>
          </a:ln>
        </p:spPr>
        <p:txBody>
          <a:bodyPr>
            <a:normAutofit/>
          </a:bodyPr>
          <a:lstStyle/>
          <a:p>
            <a:pPr marL="0" indent="0">
              <a:buNone/>
            </a:pPr>
            <a:r>
              <a:rPr kumimoji="1" lang="ja-JP" altLang="en-US" dirty="0"/>
              <a:t>あらすじ</a:t>
            </a:r>
            <a:endParaRPr kumimoji="1" lang="en-US" altLang="ja-JP" dirty="0"/>
          </a:p>
          <a:p>
            <a:pPr marL="0" indent="0">
              <a:buNone/>
            </a:pPr>
            <a:r>
              <a:rPr kumimoji="1" lang="ja-JP" altLang="en-US" dirty="0"/>
              <a:t>文明の破壊のみを目的とし、あらゆる世界に現れる正体不明の存在「異妖」。これを浄化するため高次に存在する「星」から派遣される情報生命体「セイン」。地球におけるセインの「リーダー」に選ばれた本作の主人公「剣羽和人」は、見事その役割を果たし地球から異妖の脅威を取り去った。</a:t>
            </a:r>
            <a:r>
              <a:rPr kumimoji="1" lang="en-US" altLang="ja-JP" dirty="0"/>
              <a:t>……</a:t>
            </a:r>
            <a:r>
              <a:rPr kumimoji="1" lang="ja-JP" altLang="en-US" dirty="0"/>
              <a:t>はずだった。</a:t>
            </a:r>
            <a:endParaRPr kumimoji="1" lang="en-US" altLang="ja-JP" dirty="0"/>
          </a:p>
        </p:txBody>
      </p:sp>
    </p:spTree>
    <p:extLst>
      <p:ext uri="{BB962C8B-B14F-4D97-AF65-F5344CB8AC3E}">
        <p14:creationId xmlns:p14="http://schemas.microsoft.com/office/powerpoint/2010/main" val="3831569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C1A6CF7-53D2-4423-9D10-8D4823907096}"/>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096000" y="0"/>
            <a:ext cx="7837718" cy="6858000"/>
          </a:xfrm>
          <a:prstGeom prst="rect">
            <a:avLst/>
          </a:prstGeom>
        </p:spPr>
      </p:pic>
      <p:sp>
        <p:nvSpPr>
          <p:cNvPr id="2" name="タイトル 1">
            <a:extLst>
              <a:ext uri="{FF2B5EF4-FFF2-40B4-BE49-F238E27FC236}">
                <a16:creationId xmlns:a16="http://schemas.microsoft.com/office/drawing/2014/main" id="{7C1435F1-58E1-FD4F-0E8B-C2CB93B2E0D8}"/>
              </a:ext>
            </a:extLst>
          </p:cNvPr>
          <p:cNvSpPr>
            <a:spLocks noGrp="1"/>
          </p:cNvSpPr>
          <p:nvPr>
            <p:ph type="title"/>
          </p:nvPr>
        </p:nvSpPr>
        <p:spPr/>
        <p:txBody>
          <a:bodyPr/>
          <a:lstStyle/>
          <a:p>
            <a:r>
              <a:rPr kumimoji="1" lang="ja-JP" altLang="en-US" b="1" dirty="0"/>
              <a:t>今後の改善点</a:t>
            </a:r>
          </a:p>
        </p:txBody>
      </p:sp>
      <p:sp>
        <p:nvSpPr>
          <p:cNvPr id="3" name="コンテンツ プレースホルダー 2">
            <a:extLst>
              <a:ext uri="{FF2B5EF4-FFF2-40B4-BE49-F238E27FC236}">
                <a16:creationId xmlns:a16="http://schemas.microsoft.com/office/drawing/2014/main" id="{BC319C14-4611-1C1A-7352-B4D08169C27C}"/>
              </a:ext>
            </a:extLst>
          </p:cNvPr>
          <p:cNvSpPr>
            <a:spLocks noGrp="1"/>
          </p:cNvSpPr>
          <p:nvPr>
            <p:ph idx="1"/>
          </p:nvPr>
        </p:nvSpPr>
        <p:spPr/>
        <p:txBody>
          <a:bodyPr/>
          <a:lstStyle/>
          <a:p>
            <a:pPr marL="0" indent="0">
              <a:spcBef>
                <a:spcPts val="2000"/>
              </a:spcBef>
              <a:buNone/>
            </a:pPr>
            <a:r>
              <a:rPr kumimoji="1" lang="ja-JP" altLang="en-US" dirty="0"/>
              <a:t>特に初めの頃は、常に手探りで進めていたため、非効率なコードが多々あります。また、予定していなかった追加機能などもあったことで、可読性はかなり低くなってしまい、開発終盤は自分でもデバッグを網羅的に行うことが難しくなってしまいました。次回作では始めから構成を固め、スケーラビリティも意識したいと思っています。</a:t>
            </a:r>
            <a:endParaRPr kumimoji="1" lang="en-US" altLang="ja-JP" dirty="0"/>
          </a:p>
          <a:p>
            <a:pPr marL="0" indent="0">
              <a:spcBef>
                <a:spcPts val="2000"/>
              </a:spcBef>
              <a:buNone/>
            </a:pPr>
            <a:r>
              <a:rPr kumimoji="1" lang="ja-JP" altLang="en-US" dirty="0"/>
              <a:t>また、ミニゲームでは意図しない挙動の一部について原因を特定できていません。恐らく</a:t>
            </a:r>
            <a:r>
              <a:rPr kumimoji="1" lang="en-US" altLang="ja-JP" dirty="0"/>
              <a:t>Unity</a:t>
            </a:r>
            <a:r>
              <a:rPr kumimoji="1" lang="ja-JP" altLang="en-US" dirty="0"/>
              <a:t>の内部挙動への理解も深めた上で見直す必要があると考えています。</a:t>
            </a:r>
          </a:p>
        </p:txBody>
      </p:sp>
    </p:spTree>
    <p:extLst>
      <p:ext uri="{BB962C8B-B14F-4D97-AF65-F5344CB8AC3E}">
        <p14:creationId xmlns:p14="http://schemas.microsoft.com/office/powerpoint/2010/main" val="24897802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A419DF-9118-B675-7D12-D071F21FBA69}"/>
              </a:ext>
            </a:extLst>
          </p:cNvPr>
          <p:cNvSpPr>
            <a:spLocks noGrp="1"/>
          </p:cNvSpPr>
          <p:nvPr>
            <p:ph type="title"/>
          </p:nvPr>
        </p:nvSpPr>
        <p:spPr>
          <a:xfrm>
            <a:off x="838200" y="377190"/>
            <a:ext cx="10515600" cy="6092190"/>
          </a:xfrm>
        </p:spPr>
        <p:txBody>
          <a:bodyPr/>
          <a:lstStyle/>
          <a:p>
            <a:pPr algn="ctr"/>
            <a:r>
              <a:rPr kumimoji="1" lang="ja-JP" altLang="en-US" b="1" dirty="0">
                <a:latin typeface="HGPｺﾞｼｯｸE" panose="020B0900000000000000" pitchFamily="50" charset="-128"/>
                <a:ea typeface="HGPｺﾞｼｯｸE" panose="020B0900000000000000" pitchFamily="50" charset="-128"/>
              </a:rPr>
              <a:t>よろしくおねがいします！</a:t>
            </a:r>
            <a:endParaRPr kumimoji="1" lang="ja-JP" altLang="en-US" sz="2000" dirty="0">
              <a:ea typeface="HGPｺﾞｼｯｸE" panose="020B0900000000000000" pitchFamily="50" charset="-128"/>
            </a:endParaRPr>
          </a:p>
        </p:txBody>
      </p:sp>
      <p:sp>
        <p:nvSpPr>
          <p:cNvPr id="3" name="テキスト ボックス 2">
            <a:extLst>
              <a:ext uri="{FF2B5EF4-FFF2-40B4-BE49-F238E27FC236}">
                <a16:creationId xmlns:a16="http://schemas.microsoft.com/office/drawing/2014/main" id="{B7D82C7E-D746-C661-32B2-E640E4AD4436}"/>
              </a:ext>
            </a:extLst>
          </p:cNvPr>
          <p:cNvSpPr txBox="1"/>
          <p:nvPr/>
        </p:nvSpPr>
        <p:spPr>
          <a:xfrm>
            <a:off x="7094130" y="5546050"/>
            <a:ext cx="5097870" cy="923330"/>
          </a:xfrm>
          <a:prstGeom prst="rect">
            <a:avLst/>
          </a:prstGeom>
          <a:noFill/>
        </p:spPr>
        <p:txBody>
          <a:bodyPr wrap="none" rtlCol="0">
            <a:spAutoFit/>
          </a:bodyPr>
          <a:lstStyle/>
          <a:p>
            <a:r>
              <a:rPr kumimoji="1" lang="ja-JP" altLang="en-US" dirty="0"/>
              <a:t>補足</a:t>
            </a:r>
            <a:r>
              <a:rPr kumimoji="1" lang="en-US" altLang="ja-JP" dirty="0"/>
              <a:t>:</a:t>
            </a:r>
            <a:r>
              <a:rPr lang="en-US" altLang="ja-JP" dirty="0"/>
              <a:t>X(</a:t>
            </a:r>
            <a:r>
              <a:rPr lang="ja-JP" altLang="en-US" dirty="0"/>
              <a:t>旧</a:t>
            </a:r>
            <a:r>
              <a:rPr lang="en-US" altLang="ja-JP" dirty="0"/>
              <a:t>Twitter)</a:t>
            </a:r>
            <a:r>
              <a:rPr lang="ja-JP" altLang="en-US" dirty="0"/>
              <a:t>のフォロワー等にもプレイ</a:t>
            </a:r>
            <a:endParaRPr lang="en-US" altLang="ja-JP" dirty="0"/>
          </a:p>
          <a:p>
            <a:r>
              <a:rPr kumimoji="1" lang="ja-JP" altLang="en-US" dirty="0"/>
              <a:t>　　 してもらう都合上、エンドロールでは私</a:t>
            </a:r>
            <a:endParaRPr kumimoji="1" lang="en-US" altLang="ja-JP" dirty="0"/>
          </a:p>
          <a:p>
            <a:r>
              <a:rPr kumimoji="1" lang="ja-JP" altLang="en-US" dirty="0"/>
              <a:t>　　 の名前を「春宮トキ」と記載しています。</a:t>
            </a:r>
          </a:p>
        </p:txBody>
      </p:sp>
    </p:spTree>
    <p:extLst>
      <p:ext uri="{BB962C8B-B14F-4D97-AF65-F5344CB8AC3E}">
        <p14:creationId xmlns:p14="http://schemas.microsoft.com/office/powerpoint/2010/main" val="1867043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2703A-ABCD-7A40-DCF3-F67F374E1DF0}"/>
              </a:ext>
            </a:extLst>
          </p:cNvPr>
          <p:cNvSpPr>
            <a:spLocks noGrp="1"/>
          </p:cNvSpPr>
          <p:nvPr>
            <p:ph type="title"/>
          </p:nvPr>
        </p:nvSpPr>
        <p:spPr/>
        <p:txBody>
          <a:bodyPr/>
          <a:lstStyle/>
          <a:p>
            <a:r>
              <a:rPr kumimoji="1" lang="ja-JP" altLang="en-US" b="1" dirty="0"/>
              <a:t>ゲーム内容</a:t>
            </a:r>
          </a:p>
        </p:txBody>
      </p:sp>
      <p:sp>
        <p:nvSpPr>
          <p:cNvPr id="3" name="コンテンツ プレースホルダー 2">
            <a:extLst>
              <a:ext uri="{FF2B5EF4-FFF2-40B4-BE49-F238E27FC236}">
                <a16:creationId xmlns:a16="http://schemas.microsoft.com/office/drawing/2014/main" id="{E038F482-94B7-E501-E865-8B115F10808F}"/>
              </a:ext>
            </a:extLst>
          </p:cNvPr>
          <p:cNvSpPr>
            <a:spLocks noGrp="1"/>
          </p:cNvSpPr>
          <p:nvPr>
            <p:ph idx="1"/>
          </p:nvPr>
        </p:nvSpPr>
        <p:spPr/>
        <p:txBody>
          <a:bodyPr/>
          <a:lstStyle/>
          <a:p>
            <a:pPr marL="0" indent="0">
              <a:buNone/>
            </a:pPr>
            <a:r>
              <a:rPr kumimoji="1" lang="ja-JP" altLang="en-US" dirty="0"/>
              <a:t>主に</a:t>
            </a:r>
            <a:endParaRPr kumimoji="1" lang="en-US" altLang="ja-JP" dirty="0"/>
          </a:p>
          <a:p>
            <a:pPr marL="0" indent="0">
              <a:buNone/>
            </a:pPr>
            <a:endParaRPr lang="en-US" altLang="ja-JP" dirty="0"/>
          </a:p>
          <a:p>
            <a:pPr marL="0" indent="0">
              <a:buNone/>
            </a:pPr>
            <a:r>
              <a:rPr kumimoji="1" lang="ja-JP" altLang="en-US" dirty="0"/>
              <a:t>・シナリオパート</a:t>
            </a:r>
            <a:endParaRPr kumimoji="1" lang="en-US" altLang="ja-JP" dirty="0"/>
          </a:p>
          <a:p>
            <a:pPr marL="0" indent="0">
              <a:buNone/>
            </a:pPr>
            <a:r>
              <a:rPr kumimoji="1" lang="ja-JP" altLang="en-US" dirty="0"/>
              <a:t>・バトルパート</a:t>
            </a:r>
            <a:r>
              <a:rPr kumimoji="1" lang="en-US" altLang="ja-JP" dirty="0"/>
              <a:t>(2D)</a:t>
            </a:r>
          </a:p>
          <a:p>
            <a:pPr marL="0" indent="0">
              <a:buNone/>
            </a:pPr>
            <a:r>
              <a:rPr kumimoji="1" lang="ja-JP" altLang="en-US" dirty="0"/>
              <a:t>・ミニゲーム</a:t>
            </a:r>
            <a:r>
              <a:rPr kumimoji="1" lang="en-US" altLang="ja-JP" dirty="0"/>
              <a:t>(3D)</a:t>
            </a:r>
          </a:p>
          <a:p>
            <a:pPr marL="0" indent="0">
              <a:buNone/>
            </a:pPr>
            <a:endParaRPr lang="en-US" altLang="ja-JP" dirty="0"/>
          </a:p>
          <a:p>
            <a:pPr marL="0" indent="0">
              <a:buNone/>
            </a:pPr>
            <a:r>
              <a:rPr kumimoji="1" lang="ja-JP" altLang="en-US" dirty="0"/>
              <a:t>の</a:t>
            </a:r>
            <a:r>
              <a:rPr kumimoji="1" lang="en-US" altLang="ja-JP" dirty="0"/>
              <a:t>3</a:t>
            </a:r>
            <a:r>
              <a:rPr kumimoji="1" lang="ja-JP" altLang="en-US" dirty="0"/>
              <a:t>つから構成されています</a:t>
            </a:r>
          </a:p>
        </p:txBody>
      </p:sp>
      <p:pic>
        <p:nvPicPr>
          <p:cNvPr id="5" name="図 4">
            <a:extLst>
              <a:ext uri="{FF2B5EF4-FFF2-40B4-BE49-F238E27FC236}">
                <a16:creationId xmlns:a16="http://schemas.microsoft.com/office/drawing/2014/main" id="{606FCEFD-DBD7-983F-60FB-6631A0FA3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625" y="0"/>
            <a:ext cx="5143500" cy="6858000"/>
          </a:xfrm>
          <a:prstGeom prst="rect">
            <a:avLst/>
          </a:prstGeom>
        </p:spPr>
      </p:pic>
      <p:pic>
        <p:nvPicPr>
          <p:cNvPr id="7" name="図 6">
            <a:extLst>
              <a:ext uri="{FF2B5EF4-FFF2-40B4-BE49-F238E27FC236}">
                <a16:creationId xmlns:a16="http://schemas.microsoft.com/office/drawing/2014/main" id="{7120E428-11F4-196D-8430-C2676B42A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743" y="0"/>
            <a:ext cx="5143500" cy="6858000"/>
          </a:xfrm>
          <a:prstGeom prst="rect">
            <a:avLst/>
          </a:prstGeom>
        </p:spPr>
      </p:pic>
    </p:spTree>
    <p:extLst>
      <p:ext uri="{BB962C8B-B14F-4D97-AF65-F5344CB8AC3E}">
        <p14:creationId xmlns:p14="http://schemas.microsoft.com/office/powerpoint/2010/main" val="3249552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B9D03-8DFD-5B7E-C2B2-17261C2E21A7}"/>
              </a:ext>
            </a:extLst>
          </p:cNvPr>
          <p:cNvSpPr>
            <a:spLocks noGrp="1"/>
          </p:cNvSpPr>
          <p:nvPr>
            <p:ph type="title"/>
          </p:nvPr>
        </p:nvSpPr>
        <p:spPr/>
        <p:txBody>
          <a:bodyPr/>
          <a:lstStyle/>
          <a:p>
            <a:r>
              <a:rPr kumimoji="1" lang="ja-JP" altLang="en-US" b="1" dirty="0"/>
              <a:t>動機</a:t>
            </a:r>
          </a:p>
        </p:txBody>
      </p:sp>
      <p:sp>
        <p:nvSpPr>
          <p:cNvPr id="3" name="コンテンツ プレースホルダー 2">
            <a:extLst>
              <a:ext uri="{FF2B5EF4-FFF2-40B4-BE49-F238E27FC236}">
                <a16:creationId xmlns:a16="http://schemas.microsoft.com/office/drawing/2014/main" id="{CD514658-DFB0-1721-1DE9-2ABBAA0E66A8}"/>
              </a:ext>
            </a:extLst>
          </p:cNvPr>
          <p:cNvSpPr>
            <a:spLocks noGrp="1"/>
          </p:cNvSpPr>
          <p:nvPr>
            <p:ph idx="1"/>
          </p:nvPr>
        </p:nvSpPr>
        <p:spPr/>
        <p:txBody>
          <a:bodyPr/>
          <a:lstStyle/>
          <a:p>
            <a:pPr marL="0" indent="0">
              <a:lnSpc>
                <a:spcPct val="100000"/>
              </a:lnSpc>
              <a:spcBef>
                <a:spcPts val="2000"/>
              </a:spcBef>
              <a:buNone/>
            </a:pPr>
            <a:r>
              <a:rPr kumimoji="1" lang="ja-JP" altLang="en-US" dirty="0"/>
              <a:t>就職活動を始めるに当たり、「これを見てもらえたら自分の持つ全てをアピールできる」という作品を創ろうと考えました。更に、ノベルゲームが好きなこと、趣味でイラストを練習していること、</a:t>
            </a:r>
            <a:r>
              <a:rPr kumimoji="1" lang="en-US" altLang="ja-JP" dirty="0"/>
              <a:t>3D(</a:t>
            </a:r>
            <a:r>
              <a:rPr kumimoji="1" lang="ja-JP" altLang="en-US" dirty="0"/>
              <a:t>当時は未経験</a:t>
            </a:r>
            <a:r>
              <a:rPr kumimoji="1" lang="en-US" altLang="ja-JP" dirty="0"/>
              <a:t>)</a:t>
            </a:r>
            <a:r>
              <a:rPr kumimoji="1" lang="ja-JP" altLang="en-US" dirty="0"/>
              <a:t>にも興味があることから現在のような構成とすることを決め、今年中の完成を目標にして開発を始めました。</a:t>
            </a:r>
            <a:endParaRPr kumimoji="1" lang="en-US" altLang="ja-JP" dirty="0"/>
          </a:p>
          <a:p>
            <a:pPr marL="0" indent="0">
              <a:lnSpc>
                <a:spcPct val="100000"/>
              </a:lnSpc>
              <a:spcBef>
                <a:spcPts val="2000"/>
              </a:spcBef>
              <a:buNone/>
            </a:pPr>
            <a:r>
              <a:rPr kumimoji="1" lang="ja-JP" altLang="en-US" dirty="0"/>
              <a:t>また、シナリオや各種素材制作を通して、エンジニア以外の職種についての理解を深めることも目的としています。</a:t>
            </a:r>
            <a:endParaRPr kumimoji="1" lang="en-US" altLang="ja-JP" dirty="0"/>
          </a:p>
        </p:txBody>
      </p:sp>
    </p:spTree>
    <p:extLst>
      <p:ext uri="{BB962C8B-B14F-4D97-AF65-F5344CB8AC3E}">
        <p14:creationId xmlns:p14="http://schemas.microsoft.com/office/powerpoint/2010/main" val="3346904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45B1DFF0-50B2-0CEB-8D5A-C00584D9A2D1}"/>
              </a:ext>
            </a:extLst>
          </p:cNvPr>
          <p:cNvGraphicFramePr>
            <a:graphicFrameLocks noGrp="1"/>
          </p:cNvGraphicFramePr>
          <p:nvPr>
            <p:extLst>
              <p:ext uri="{D42A27DB-BD31-4B8C-83A1-F6EECF244321}">
                <p14:modId xmlns:p14="http://schemas.microsoft.com/office/powerpoint/2010/main" val="3035412623"/>
              </p:ext>
            </p:extLst>
          </p:nvPr>
        </p:nvGraphicFramePr>
        <p:xfrm>
          <a:off x="335280" y="982980"/>
          <a:ext cx="11521440" cy="5749288"/>
        </p:xfrm>
        <a:graphic>
          <a:graphicData uri="http://schemas.openxmlformats.org/drawingml/2006/table">
            <a:tbl>
              <a:tblPr firstRow="1" bandRow="1">
                <a:tableStyleId>{5C22544A-7EE6-4342-B048-85BDC9FD1C3A}</a:tableStyleId>
              </a:tblPr>
              <a:tblGrid>
                <a:gridCol w="1152144">
                  <a:extLst>
                    <a:ext uri="{9D8B030D-6E8A-4147-A177-3AD203B41FA5}">
                      <a16:colId xmlns:a16="http://schemas.microsoft.com/office/drawing/2014/main" val="2075349541"/>
                    </a:ext>
                  </a:extLst>
                </a:gridCol>
                <a:gridCol w="1152144">
                  <a:extLst>
                    <a:ext uri="{9D8B030D-6E8A-4147-A177-3AD203B41FA5}">
                      <a16:colId xmlns:a16="http://schemas.microsoft.com/office/drawing/2014/main" val="4138018555"/>
                    </a:ext>
                  </a:extLst>
                </a:gridCol>
                <a:gridCol w="1152144">
                  <a:extLst>
                    <a:ext uri="{9D8B030D-6E8A-4147-A177-3AD203B41FA5}">
                      <a16:colId xmlns:a16="http://schemas.microsoft.com/office/drawing/2014/main" val="2919816420"/>
                    </a:ext>
                  </a:extLst>
                </a:gridCol>
                <a:gridCol w="1152144">
                  <a:extLst>
                    <a:ext uri="{9D8B030D-6E8A-4147-A177-3AD203B41FA5}">
                      <a16:colId xmlns:a16="http://schemas.microsoft.com/office/drawing/2014/main" val="1280035735"/>
                    </a:ext>
                  </a:extLst>
                </a:gridCol>
                <a:gridCol w="1152144">
                  <a:extLst>
                    <a:ext uri="{9D8B030D-6E8A-4147-A177-3AD203B41FA5}">
                      <a16:colId xmlns:a16="http://schemas.microsoft.com/office/drawing/2014/main" val="232521175"/>
                    </a:ext>
                  </a:extLst>
                </a:gridCol>
                <a:gridCol w="1152144">
                  <a:extLst>
                    <a:ext uri="{9D8B030D-6E8A-4147-A177-3AD203B41FA5}">
                      <a16:colId xmlns:a16="http://schemas.microsoft.com/office/drawing/2014/main" val="4270944424"/>
                    </a:ext>
                  </a:extLst>
                </a:gridCol>
                <a:gridCol w="1152144">
                  <a:extLst>
                    <a:ext uri="{9D8B030D-6E8A-4147-A177-3AD203B41FA5}">
                      <a16:colId xmlns:a16="http://schemas.microsoft.com/office/drawing/2014/main" val="3219425520"/>
                    </a:ext>
                  </a:extLst>
                </a:gridCol>
                <a:gridCol w="1152144">
                  <a:extLst>
                    <a:ext uri="{9D8B030D-6E8A-4147-A177-3AD203B41FA5}">
                      <a16:colId xmlns:a16="http://schemas.microsoft.com/office/drawing/2014/main" val="1036946160"/>
                    </a:ext>
                  </a:extLst>
                </a:gridCol>
                <a:gridCol w="1152144">
                  <a:extLst>
                    <a:ext uri="{9D8B030D-6E8A-4147-A177-3AD203B41FA5}">
                      <a16:colId xmlns:a16="http://schemas.microsoft.com/office/drawing/2014/main" val="3409803803"/>
                    </a:ext>
                  </a:extLst>
                </a:gridCol>
                <a:gridCol w="1152144">
                  <a:extLst>
                    <a:ext uri="{9D8B030D-6E8A-4147-A177-3AD203B41FA5}">
                      <a16:colId xmlns:a16="http://schemas.microsoft.com/office/drawing/2014/main" val="3955034168"/>
                    </a:ext>
                  </a:extLst>
                </a:gridCol>
              </a:tblGrid>
              <a:tr h="718661">
                <a:tc>
                  <a:txBody>
                    <a:bodyPr/>
                    <a:lstStyle/>
                    <a:p>
                      <a:pPr algn="ctr"/>
                      <a:r>
                        <a:rPr kumimoji="1" lang="en-US" altLang="ja-JP" dirty="0"/>
                        <a:t>3</a:t>
                      </a:r>
                      <a:r>
                        <a:rPr kumimoji="1" lang="ja-JP" altLang="en-US" dirty="0"/>
                        <a:t>月</a:t>
                      </a:r>
                    </a:p>
                  </a:txBody>
                  <a:tcPr/>
                </a:tc>
                <a:tc>
                  <a:txBody>
                    <a:bodyPr/>
                    <a:lstStyle/>
                    <a:p>
                      <a:pPr algn="ctr"/>
                      <a:r>
                        <a:rPr kumimoji="1" lang="en-US" altLang="ja-JP" dirty="0"/>
                        <a:t>4</a:t>
                      </a:r>
                      <a:r>
                        <a:rPr kumimoji="1" lang="ja-JP" altLang="en-US" dirty="0"/>
                        <a:t>月</a:t>
                      </a:r>
                    </a:p>
                  </a:txBody>
                  <a:tcPr/>
                </a:tc>
                <a:tc>
                  <a:txBody>
                    <a:bodyPr/>
                    <a:lstStyle/>
                    <a:p>
                      <a:pPr algn="ctr"/>
                      <a:r>
                        <a:rPr kumimoji="1" lang="en-US" altLang="ja-JP" dirty="0"/>
                        <a:t>5</a:t>
                      </a:r>
                      <a:r>
                        <a:rPr kumimoji="1" lang="ja-JP" altLang="en-US" dirty="0"/>
                        <a:t>月</a:t>
                      </a:r>
                    </a:p>
                  </a:txBody>
                  <a:tcPr/>
                </a:tc>
                <a:tc>
                  <a:txBody>
                    <a:bodyPr/>
                    <a:lstStyle/>
                    <a:p>
                      <a:pPr algn="ctr"/>
                      <a:r>
                        <a:rPr kumimoji="1" lang="en-US" altLang="ja-JP" dirty="0"/>
                        <a:t>6</a:t>
                      </a:r>
                      <a:r>
                        <a:rPr kumimoji="1" lang="ja-JP" altLang="en-US" dirty="0"/>
                        <a:t>月</a:t>
                      </a:r>
                    </a:p>
                  </a:txBody>
                  <a:tcPr/>
                </a:tc>
                <a:tc>
                  <a:txBody>
                    <a:bodyPr/>
                    <a:lstStyle/>
                    <a:p>
                      <a:pPr algn="ctr"/>
                      <a:r>
                        <a:rPr kumimoji="1" lang="en-US" altLang="ja-JP" dirty="0"/>
                        <a:t>7</a:t>
                      </a:r>
                      <a:r>
                        <a:rPr kumimoji="1" lang="ja-JP" altLang="en-US" dirty="0"/>
                        <a:t>月</a:t>
                      </a:r>
                    </a:p>
                  </a:txBody>
                  <a:tcPr/>
                </a:tc>
                <a:tc>
                  <a:txBody>
                    <a:bodyPr/>
                    <a:lstStyle/>
                    <a:p>
                      <a:pPr algn="ctr"/>
                      <a:r>
                        <a:rPr kumimoji="1" lang="en-US" altLang="ja-JP" dirty="0"/>
                        <a:t>8</a:t>
                      </a:r>
                      <a:r>
                        <a:rPr kumimoji="1" lang="ja-JP" altLang="en-US" dirty="0"/>
                        <a:t>月</a:t>
                      </a:r>
                    </a:p>
                  </a:txBody>
                  <a:tcPr/>
                </a:tc>
                <a:tc>
                  <a:txBody>
                    <a:bodyPr/>
                    <a:lstStyle/>
                    <a:p>
                      <a:pPr algn="ctr"/>
                      <a:endParaRPr kumimoji="1" lang="ja-JP" altLang="en-US" dirty="0"/>
                    </a:p>
                  </a:txBody>
                  <a:tcPr/>
                </a:tc>
                <a:tc>
                  <a:txBody>
                    <a:bodyPr/>
                    <a:lstStyle/>
                    <a:p>
                      <a:pPr algn="ctr"/>
                      <a:r>
                        <a:rPr kumimoji="1" lang="ja-JP" altLang="en-US" dirty="0"/>
                        <a:t>～</a:t>
                      </a:r>
                    </a:p>
                  </a:txBody>
                  <a:tcPr/>
                </a:tc>
                <a:tc>
                  <a:txBody>
                    <a:bodyPr/>
                    <a:lstStyle/>
                    <a:p>
                      <a:pPr algn="ctr"/>
                      <a:endParaRPr kumimoji="1" lang="ja-JP" altLang="en-US" dirty="0"/>
                    </a:p>
                  </a:txBody>
                  <a:tcPr/>
                </a:tc>
                <a:tc>
                  <a:txBody>
                    <a:bodyPr/>
                    <a:lstStyle/>
                    <a:p>
                      <a:pPr algn="ctr"/>
                      <a:r>
                        <a:rPr kumimoji="1" lang="en-US" altLang="ja-JP" dirty="0"/>
                        <a:t>11</a:t>
                      </a:r>
                      <a:r>
                        <a:rPr kumimoji="1" lang="ja-JP" altLang="en-US" dirty="0"/>
                        <a:t>月</a:t>
                      </a:r>
                      <a:endParaRPr kumimoji="1" lang="en-US" altLang="ja-JP" dirty="0"/>
                    </a:p>
                  </a:txBody>
                  <a:tcPr/>
                </a:tc>
                <a:extLst>
                  <a:ext uri="{0D108BD9-81ED-4DB2-BD59-A6C34878D82A}">
                    <a16:rowId xmlns:a16="http://schemas.microsoft.com/office/drawing/2014/main" val="8559262"/>
                  </a:ext>
                </a:extLst>
              </a:tr>
              <a:tr h="718661">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081809661"/>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4131421053"/>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04521506"/>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862891725"/>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677235440"/>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924858754"/>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004431373"/>
                  </a:ext>
                </a:extLst>
              </a:tr>
            </a:tbl>
          </a:graphicData>
        </a:graphic>
      </p:graphicFrame>
      <p:sp>
        <p:nvSpPr>
          <p:cNvPr id="5" name="矢印: 右 4">
            <a:extLst>
              <a:ext uri="{FF2B5EF4-FFF2-40B4-BE49-F238E27FC236}">
                <a16:creationId xmlns:a16="http://schemas.microsoft.com/office/drawing/2014/main" id="{B591CFFF-2044-9479-B266-5B92ABE34DA9}"/>
              </a:ext>
            </a:extLst>
          </p:cNvPr>
          <p:cNvSpPr/>
          <p:nvPr/>
        </p:nvSpPr>
        <p:spPr>
          <a:xfrm>
            <a:off x="811530" y="2038112"/>
            <a:ext cx="906780"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7C6A5C-3D0B-DF7D-740B-B77071D33E60}"/>
              </a:ext>
            </a:extLst>
          </p:cNvPr>
          <p:cNvSpPr txBox="1"/>
          <p:nvPr/>
        </p:nvSpPr>
        <p:spPr>
          <a:xfrm>
            <a:off x="483870" y="1668780"/>
            <a:ext cx="5463540" cy="365760"/>
          </a:xfrm>
          <a:prstGeom prst="rect">
            <a:avLst/>
          </a:prstGeom>
          <a:noFill/>
        </p:spPr>
        <p:txBody>
          <a:bodyPr wrap="square" rtlCol="0">
            <a:spAutoFit/>
          </a:bodyPr>
          <a:lstStyle/>
          <a:p>
            <a:r>
              <a:rPr kumimoji="1" lang="ja-JP" altLang="en-US" b="1" dirty="0"/>
              <a:t>シナリオの大まかな設定、ゲーム内容の概観の構想</a:t>
            </a:r>
          </a:p>
        </p:txBody>
      </p:sp>
      <p:sp>
        <p:nvSpPr>
          <p:cNvPr id="7" name="矢印: 右 6">
            <a:extLst>
              <a:ext uri="{FF2B5EF4-FFF2-40B4-BE49-F238E27FC236}">
                <a16:creationId xmlns:a16="http://schemas.microsoft.com/office/drawing/2014/main" id="{B0023EE5-054C-DE43-DE46-55DF392FAE85}"/>
              </a:ext>
            </a:extLst>
          </p:cNvPr>
          <p:cNvSpPr/>
          <p:nvPr/>
        </p:nvSpPr>
        <p:spPr>
          <a:xfrm>
            <a:off x="1415415" y="2720340"/>
            <a:ext cx="115443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D554D77-B6E2-81E0-6986-46F003C164E4}"/>
              </a:ext>
            </a:extLst>
          </p:cNvPr>
          <p:cNvSpPr txBox="1"/>
          <p:nvPr/>
        </p:nvSpPr>
        <p:spPr>
          <a:xfrm>
            <a:off x="906780" y="2403872"/>
            <a:ext cx="5848350" cy="369332"/>
          </a:xfrm>
          <a:prstGeom prst="rect">
            <a:avLst/>
          </a:prstGeom>
          <a:noFill/>
        </p:spPr>
        <p:txBody>
          <a:bodyPr wrap="square" rtlCol="0">
            <a:spAutoFit/>
          </a:bodyPr>
          <a:lstStyle/>
          <a:p>
            <a:r>
              <a:rPr lang="en-US" altLang="ja-JP" b="1" dirty="0"/>
              <a:t>Blender</a:t>
            </a:r>
            <a:r>
              <a:rPr lang="ja-JP" altLang="en-US" b="1" dirty="0"/>
              <a:t>や</a:t>
            </a:r>
            <a:r>
              <a:rPr lang="en-US" altLang="ja-JP" b="1" dirty="0"/>
              <a:t>Unity</a:t>
            </a:r>
            <a:r>
              <a:rPr lang="ja-JP" altLang="en-US" b="1" dirty="0"/>
              <a:t>の</a:t>
            </a:r>
            <a:r>
              <a:rPr lang="en-US" altLang="ja-JP" b="1" dirty="0"/>
              <a:t>3D</a:t>
            </a:r>
            <a:r>
              <a:rPr lang="ja-JP" altLang="en-US" b="1" dirty="0"/>
              <a:t>を触る練習、ミニゲームの仮制作</a:t>
            </a:r>
            <a:endParaRPr kumimoji="1" lang="ja-JP" altLang="en-US" b="1" dirty="0"/>
          </a:p>
        </p:txBody>
      </p:sp>
      <p:sp>
        <p:nvSpPr>
          <p:cNvPr id="9" name="矢印: 右 8">
            <a:extLst>
              <a:ext uri="{FF2B5EF4-FFF2-40B4-BE49-F238E27FC236}">
                <a16:creationId xmlns:a16="http://schemas.microsoft.com/office/drawing/2014/main" id="{07719B20-6835-4929-C7E6-099EF8C9801A}"/>
              </a:ext>
            </a:extLst>
          </p:cNvPr>
          <p:cNvSpPr/>
          <p:nvPr/>
        </p:nvSpPr>
        <p:spPr>
          <a:xfrm>
            <a:off x="2569845" y="3402568"/>
            <a:ext cx="115443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53BB4EA-AA68-B076-7C7E-8FFD7F523B6D}"/>
              </a:ext>
            </a:extLst>
          </p:cNvPr>
          <p:cNvSpPr txBox="1"/>
          <p:nvPr/>
        </p:nvSpPr>
        <p:spPr>
          <a:xfrm>
            <a:off x="1169670" y="3138964"/>
            <a:ext cx="6469380" cy="365760"/>
          </a:xfrm>
          <a:prstGeom prst="rect">
            <a:avLst/>
          </a:prstGeom>
          <a:noFill/>
        </p:spPr>
        <p:txBody>
          <a:bodyPr wrap="square" rtlCol="0">
            <a:spAutoFit/>
          </a:bodyPr>
          <a:lstStyle/>
          <a:p>
            <a:r>
              <a:rPr kumimoji="1" lang="ja-JP" altLang="en-US" b="1" dirty="0"/>
              <a:t>メインキャラのデザイン固め、シナリオパートの土台作り</a:t>
            </a:r>
          </a:p>
        </p:txBody>
      </p:sp>
      <p:sp>
        <p:nvSpPr>
          <p:cNvPr id="11" name="矢印: 右 10">
            <a:extLst>
              <a:ext uri="{FF2B5EF4-FFF2-40B4-BE49-F238E27FC236}">
                <a16:creationId xmlns:a16="http://schemas.microsoft.com/office/drawing/2014/main" id="{FB4D28B1-2976-CD00-F495-F3F3BFF7BF2E}"/>
              </a:ext>
            </a:extLst>
          </p:cNvPr>
          <p:cNvSpPr/>
          <p:nvPr/>
        </p:nvSpPr>
        <p:spPr>
          <a:xfrm>
            <a:off x="3918584" y="4144804"/>
            <a:ext cx="2417445"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9829CF-AFE4-B5B6-5164-8FCE6973C132}"/>
              </a:ext>
            </a:extLst>
          </p:cNvPr>
          <p:cNvSpPr txBox="1"/>
          <p:nvPr/>
        </p:nvSpPr>
        <p:spPr>
          <a:xfrm>
            <a:off x="2269806" y="3849052"/>
            <a:ext cx="5715000" cy="365760"/>
          </a:xfrm>
          <a:prstGeom prst="rect">
            <a:avLst/>
          </a:prstGeom>
          <a:noFill/>
        </p:spPr>
        <p:txBody>
          <a:bodyPr wrap="square" rtlCol="0">
            <a:spAutoFit/>
          </a:bodyPr>
          <a:lstStyle/>
          <a:p>
            <a:r>
              <a:rPr kumimoji="1" lang="ja-JP" altLang="en-US" b="1" dirty="0"/>
              <a:t>大学のコマ数の少なさを活用し一気に</a:t>
            </a:r>
            <a:r>
              <a:rPr kumimoji="1" lang="en-US" altLang="ja-JP" b="1" dirty="0"/>
              <a:t>β</a:t>
            </a:r>
            <a:r>
              <a:rPr kumimoji="1" lang="ja-JP" altLang="en-US" b="1" dirty="0"/>
              <a:t>版の完成まで</a:t>
            </a:r>
          </a:p>
        </p:txBody>
      </p:sp>
      <p:sp>
        <p:nvSpPr>
          <p:cNvPr id="13" name="矢印: 右 12">
            <a:extLst>
              <a:ext uri="{FF2B5EF4-FFF2-40B4-BE49-F238E27FC236}">
                <a16:creationId xmlns:a16="http://schemas.microsoft.com/office/drawing/2014/main" id="{009E1CD4-564A-16F8-7B72-57DE741B41C4}"/>
              </a:ext>
            </a:extLst>
          </p:cNvPr>
          <p:cNvSpPr/>
          <p:nvPr/>
        </p:nvSpPr>
        <p:spPr>
          <a:xfrm>
            <a:off x="6336029" y="5107780"/>
            <a:ext cx="4377691"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5E3A70F-336E-AB83-B259-ABDF27A461E5}"/>
              </a:ext>
            </a:extLst>
          </p:cNvPr>
          <p:cNvSpPr txBox="1"/>
          <p:nvPr/>
        </p:nvSpPr>
        <p:spPr>
          <a:xfrm>
            <a:off x="2787966" y="4722018"/>
            <a:ext cx="8245794" cy="369332"/>
          </a:xfrm>
          <a:prstGeom prst="rect">
            <a:avLst/>
          </a:prstGeom>
          <a:noFill/>
        </p:spPr>
        <p:txBody>
          <a:bodyPr wrap="square" rtlCol="0">
            <a:spAutoFit/>
          </a:bodyPr>
          <a:lstStyle/>
          <a:p>
            <a:r>
              <a:rPr kumimoji="1" lang="ja-JP" altLang="en-US" b="1" dirty="0"/>
              <a:t>デバッグ、機能拡張、素材の追加、大学及びネット上の知人による体験プレイ</a:t>
            </a:r>
          </a:p>
        </p:txBody>
      </p:sp>
      <p:sp>
        <p:nvSpPr>
          <p:cNvPr id="15" name="テキスト ボックス 14">
            <a:extLst>
              <a:ext uri="{FF2B5EF4-FFF2-40B4-BE49-F238E27FC236}">
                <a16:creationId xmlns:a16="http://schemas.microsoft.com/office/drawing/2014/main" id="{0615808A-182B-81AA-F2C4-2F1E609DD0F2}"/>
              </a:ext>
            </a:extLst>
          </p:cNvPr>
          <p:cNvSpPr txBox="1"/>
          <p:nvPr/>
        </p:nvSpPr>
        <p:spPr>
          <a:xfrm>
            <a:off x="10668000" y="5687405"/>
            <a:ext cx="1154430" cy="461665"/>
          </a:xfrm>
          <a:prstGeom prst="rect">
            <a:avLst/>
          </a:prstGeom>
          <a:noFill/>
        </p:spPr>
        <p:txBody>
          <a:bodyPr wrap="square" rtlCol="0">
            <a:spAutoFit/>
          </a:bodyPr>
          <a:lstStyle/>
          <a:p>
            <a:r>
              <a:rPr kumimoji="1" lang="ja-JP" altLang="en-US" sz="2400" b="1" dirty="0">
                <a:solidFill>
                  <a:srgbClr val="FF0000"/>
                </a:solidFill>
              </a:rPr>
              <a:t>完成！</a:t>
            </a:r>
            <a:endParaRPr kumimoji="1" lang="en-US" altLang="ja-JP" sz="2400" b="1" dirty="0">
              <a:solidFill>
                <a:srgbClr val="FF0000"/>
              </a:solidFill>
            </a:endParaRPr>
          </a:p>
        </p:txBody>
      </p:sp>
      <p:sp>
        <p:nvSpPr>
          <p:cNvPr id="16" name="タイトル 1">
            <a:extLst>
              <a:ext uri="{FF2B5EF4-FFF2-40B4-BE49-F238E27FC236}">
                <a16:creationId xmlns:a16="http://schemas.microsoft.com/office/drawing/2014/main" id="{6168C4E8-FC95-484F-FD97-C6D8A28EFA03}"/>
              </a:ext>
            </a:extLst>
          </p:cNvPr>
          <p:cNvSpPr>
            <a:spLocks noGrp="1"/>
          </p:cNvSpPr>
          <p:nvPr>
            <p:ph type="title"/>
          </p:nvPr>
        </p:nvSpPr>
        <p:spPr>
          <a:xfrm>
            <a:off x="335280" y="183805"/>
            <a:ext cx="10515600" cy="701308"/>
          </a:xfrm>
        </p:spPr>
        <p:txBody>
          <a:bodyPr>
            <a:normAutofit/>
          </a:bodyPr>
          <a:lstStyle/>
          <a:p>
            <a:r>
              <a:rPr kumimoji="1" lang="ja-JP" altLang="en-US" sz="2800" b="1" dirty="0"/>
              <a:t>実際のスケジュール</a:t>
            </a:r>
          </a:p>
        </p:txBody>
      </p:sp>
    </p:spTree>
    <p:extLst>
      <p:ext uri="{BB962C8B-B14F-4D97-AF65-F5344CB8AC3E}">
        <p14:creationId xmlns:p14="http://schemas.microsoft.com/office/powerpoint/2010/main" val="3232712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a:t>
            </a:r>
            <a:r>
              <a:rPr kumimoji="1" lang="en-US" altLang="ja-JP" b="1" dirty="0"/>
              <a:t>(</a:t>
            </a:r>
            <a:r>
              <a:rPr kumimoji="1" lang="ja-JP" altLang="en-US" b="1" dirty="0"/>
              <a:t>画面イメージ</a:t>
            </a:r>
            <a:r>
              <a:rPr kumimoji="1" lang="en-US" altLang="ja-JP" b="1" dirty="0"/>
              <a:t>)</a:t>
            </a:r>
            <a:endParaRPr kumimoji="1" lang="ja-JP" altLang="en-US" b="1" dirty="0"/>
          </a:p>
        </p:txBody>
      </p:sp>
      <p:pic>
        <p:nvPicPr>
          <p:cNvPr id="5" name="図 4">
            <a:extLst>
              <a:ext uri="{FF2B5EF4-FFF2-40B4-BE49-F238E27FC236}">
                <a16:creationId xmlns:a16="http://schemas.microsoft.com/office/drawing/2014/main" id="{279EF17A-A9B9-7A26-41DE-770573538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051" y="1363144"/>
            <a:ext cx="8557898" cy="4813818"/>
          </a:xfrm>
          <a:prstGeom prst="rect">
            <a:avLst/>
          </a:prstGeom>
        </p:spPr>
      </p:pic>
    </p:spTree>
    <p:extLst>
      <p:ext uri="{BB962C8B-B14F-4D97-AF65-F5344CB8AC3E}">
        <p14:creationId xmlns:p14="http://schemas.microsoft.com/office/powerpoint/2010/main" val="369397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6C9244-A5FE-FC33-BAC1-8AF0C6A3B2CF}"/>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5310202" y="0"/>
            <a:ext cx="7837717" cy="6858000"/>
          </a:xfrm>
          <a:prstGeom prst="rect">
            <a:avLst/>
          </a:prstGeom>
        </p:spPr>
      </p:pic>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a:t>
            </a:r>
            <a:r>
              <a:rPr lang="en-US" altLang="ja-JP" b="1" dirty="0"/>
              <a:t>(</a:t>
            </a:r>
            <a:r>
              <a:rPr lang="ja-JP" altLang="en-US" b="1" dirty="0"/>
              <a:t>制作について</a:t>
            </a:r>
            <a:r>
              <a:rPr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64181A94-0EBF-2F3E-0160-0852A58103AC}"/>
              </a:ext>
            </a:extLst>
          </p:cNvPr>
          <p:cNvSpPr>
            <a:spLocks noGrp="1"/>
          </p:cNvSpPr>
          <p:nvPr>
            <p:ph idx="1"/>
          </p:nvPr>
        </p:nvSpPr>
        <p:spPr/>
        <p:txBody>
          <a:bodyPr/>
          <a:lstStyle/>
          <a:p>
            <a:pPr marL="0" indent="0">
              <a:lnSpc>
                <a:spcPct val="110000"/>
              </a:lnSpc>
              <a:spcBef>
                <a:spcPts val="1200"/>
              </a:spcBef>
              <a:spcAft>
                <a:spcPts val="1200"/>
              </a:spcAft>
              <a:buNone/>
            </a:pPr>
            <a:r>
              <a:rPr kumimoji="1" lang="ja-JP" altLang="en-US" dirty="0"/>
              <a:t>・シナリオ、キャラクター、演出は全て自作</a:t>
            </a:r>
            <a:endParaRPr kumimoji="1" lang="en-US" altLang="ja-JP" sz="800" dirty="0"/>
          </a:p>
          <a:p>
            <a:pPr marL="0" indent="0">
              <a:lnSpc>
                <a:spcPct val="110000"/>
              </a:lnSpc>
              <a:spcBef>
                <a:spcPts val="1200"/>
              </a:spcBef>
              <a:spcAft>
                <a:spcPts val="1200"/>
              </a:spcAft>
              <a:buNone/>
            </a:pPr>
            <a:r>
              <a:rPr kumimoji="1" lang="ja-JP" altLang="en-US" dirty="0"/>
              <a:t>・背景には画像生成</a:t>
            </a:r>
            <a:r>
              <a:rPr kumimoji="1" lang="en-US" altLang="ja-JP" dirty="0"/>
              <a:t>AI</a:t>
            </a:r>
            <a:r>
              <a:rPr kumimoji="1" lang="ja-JP" altLang="en-US" dirty="0"/>
              <a:t>を使用、また、キャラクターを描く際にも足りない技量を補うため見本として使用</a:t>
            </a:r>
            <a:endParaRPr kumimoji="1" lang="en-US" altLang="ja-JP" dirty="0"/>
          </a:p>
          <a:p>
            <a:pPr marL="0" indent="0">
              <a:lnSpc>
                <a:spcPct val="110000"/>
              </a:lnSpc>
              <a:spcBef>
                <a:spcPts val="1200"/>
              </a:spcBef>
              <a:spcAft>
                <a:spcPts val="1200"/>
              </a:spcAft>
              <a:buNone/>
            </a:pPr>
            <a:r>
              <a:rPr kumimoji="1" lang="ja-JP" altLang="en-US" dirty="0"/>
              <a:t>・音楽も自作したかったが、時間が確保できないと考えフリーの</a:t>
            </a:r>
            <a:r>
              <a:rPr kumimoji="1" lang="en-US" altLang="ja-JP" dirty="0"/>
              <a:t>BGM</a:t>
            </a:r>
            <a:r>
              <a:rPr kumimoji="1" lang="ja-JP" altLang="en-US" dirty="0"/>
              <a:t>や</a:t>
            </a:r>
            <a:r>
              <a:rPr kumimoji="1" lang="en-US" altLang="ja-JP" dirty="0"/>
              <a:t>SE</a:t>
            </a:r>
            <a:r>
              <a:rPr kumimoji="1" lang="ja-JP" altLang="en-US" dirty="0"/>
              <a:t>を使用</a:t>
            </a:r>
            <a:r>
              <a:rPr kumimoji="1" lang="en-US" altLang="ja-JP" dirty="0"/>
              <a:t>(</a:t>
            </a:r>
            <a:r>
              <a:rPr kumimoji="1" lang="ja-JP" altLang="en-US" dirty="0"/>
              <a:t>他のパートも同様</a:t>
            </a:r>
            <a:r>
              <a:rPr kumimoji="1" lang="en-US" altLang="ja-JP" dirty="0"/>
              <a:t>)</a:t>
            </a:r>
            <a:endParaRPr kumimoji="1" lang="ja-JP" altLang="en-US" dirty="0"/>
          </a:p>
        </p:txBody>
      </p:sp>
    </p:spTree>
    <p:extLst>
      <p:ext uri="{BB962C8B-B14F-4D97-AF65-F5344CB8AC3E}">
        <p14:creationId xmlns:p14="http://schemas.microsoft.com/office/powerpoint/2010/main" val="958576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a:t>
            </a:r>
            <a:r>
              <a:rPr lang="en-US" altLang="ja-JP" b="1" dirty="0"/>
              <a:t>(</a:t>
            </a:r>
            <a:r>
              <a:rPr lang="ja-JP" altLang="en-US" b="1" dirty="0"/>
              <a:t>感想</a:t>
            </a:r>
            <a:r>
              <a:rPr lang="en-US" altLang="ja-JP" b="1" dirty="0"/>
              <a:t>)</a:t>
            </a:r>
            <a:endParaRPr kumimoji="1" lang="ja-JP" altLang="en-US" b="1" dirty="0"/>
          </a:p>
        </p:txBody>
      </p:sp>
      <p:pic>
        <p:nvPicPr>
          <p:cNvPr id="5" name="コンテンツ プレースホルダー 4">
            <a:extLst>
              <a:ext uri="{FF2B5EF4-FFF2-40B4-BE49-F238E27FC236}">
                <a16:creationId xmlns:a16="http://schemas.microsoft.com/office/drawing/2014/main" id="{98DD4F1B-9F61-088B-6741-CC9E8B643C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042" t="1345" r="31994" b="75759"/>
          <a:stretch/>
        </p:blipFill>
        <p:spPr>
          <a:xfrm>
            <a:off x="232972" y="4731508"/>
            <a:ext cx="2204237" cy="2041352"/>
          </a:xfrm>
          <a:ln w="25400">
            <a:solidFill>
              <a:schemeClr val="tx1"/>
            </a:solidFill>
          </a:ln>
        </p:spPr>
      </p:pic>
      <p:pic>
        <p:nvPicPr>
          <p:cNvPr id="7" name="図 6">
            <a:extLst>
              <a:ext uri="{FF2B5EF4-FFF2-40B4-BE49-F238E27FC236}">
                <a16:creationId xmlns:a16="http://schemas.microsoft.com/office/drawing/2014/main" id="{AC58FFF6-0EAC-B8BA-1822-DDA843F7A215}"/>
              </a:ext>
            </a:extLst>
          </p:cNvPr>
          <p:cNvPicPr>
            <a:picLocks noChangeAspect="1"/>
          </p:cNvPicPr>
          <p:nvPr/>
        </p:nvPicPr>
        <p:blipFill rotWithShape="1">
          <a:blip r:embed="rId3">
            <a:extLst>
              <a:ext uri="{28A0092B-C50C-407E-A947-70E740481C1C}">
                <a14:useLocalDpi xmlns:a14="http://schemas.microsoft.com/office/drawing/2010/main" val="0"/>
              </a:ext>
            </a:extLst>
          </a:blip>
          <a:srcRect l="37294" t="1854" r="39228" b="76102"/>
          <a:stretch/>
        </p:blipFill>
        <p:spPr>
          <a:xfrm>
            <a:off x="2642352" y="4451522"/>
            <a:ext cx="2174114" cy="2041353"/>
          </a:xfrm>
          <a:prstGeom prst="rect">
            <a:avLst/>
          </a:prstGeom>
          <a:ln w="25400">
            <a:solidFill>
              <a:schemeClr val="tx1"/>
            </a:solidFill>
          </a:ln>
        </p:spPr>
      </p:pic>
      <p:pic>
        <p:nvPicPr>
          <p:cNvPr id="9" name="図 8">
            <a:extLst>
              <a:ext uri="{FF2B5EF4-FFF2-40B4-BE49-F238E27FC236}">
                <a16:creationId xmlns:a16="http://schemas.microsoft.com/office/drawing/2014/main" id="{880B163E-2FC6-A0C9-29A9-3156C54AA8AF}"/>
              </a:ext>
            </a:extLst>
          </p:cNvPr>
          <p:cNvPicPr>
            <a:picLocks noChangeAspect="1"/>
          </p:cNvPicPr>
          <p:nvPr/>
        </p:nvPicPr>
        <p:blipFill rotWithShape="1">
          <a:blip r:embed="rId4">
            <a:extLst>
              <a:ext uri="{28A0092B-C50C-407E-A947-70E740481C1C}">
                <a14:useLocalDpi xmlns:a14="http://schemas.microsoft.com/office/drawing/2010/main" val="0"/>
              </a:ext>
            </a:extLst>
          </a:blip>
          <a:srcRect l="42558" t="1927" r="38606" b="77769"/>
          <a:stretch/>
        </p:blipFill>
        <p:spPr>
          <a:xfrm>
            <a:off x="5021610" y="4731508"/>
            <a:ext cx="2163854" cy="2041352"/>
          </a:xfrm>
          <a:prstGeom prst="rect">
            <a:avLst/>
          </a:prstGeom>
          <a:ln w="25400">
            <a:solidFill>
              <a:schemeClr val="tx1"/>
            </a:solidFill>
          </a:ln>
        </p:spPr>
      </p:pic>
      <p:sp>
        <p:nvSpPr>
          <p:cNvPr id="13" name="テキスト ボックス 12">
            <a:extLst>
              <a:ext uri="{FF2B5EF4-FFF2-40B4-BE49-F238E27FC236}">
                <a16:creationId xmlns:a16="http://schemas.microsoft.com/office/drawing/2014/main" id="{64E38A30-BF19-2DCA-E2BA-550A845306E1}"/>
              </a:ext>
            </a:extLst>
          </p:cNvPr>
          <p:cNvSpPr txBox="1"/>
          <p:nvPr/>
        </p:nvSpPr>
        <p:spPr>
          <a:xfrm>
            <a:off x="838199" y="1816274"/>
            <a:ext cx="10515599" cy="2477601"/>
          </a:xfrm>
          <a:prstGeom prst="rect">
            <a:avLst/>
          </a:prstGeom>
          <a:noFill/>
        </p:spPr>
        <p:txBody>
          <a:bodyPr wrap="square" rtlCol="0">
            <a:spAutoFit/>
          </a:bodyPr>
          <a:lstStyle/>
          <a:p>
            <a:pPr>
              <a:spcAft>
                <a:spcPts val="1800"/>
              </a:spcAft>
            </a:pPr>
            <a:r>
              <a:rPr kumimoji="1" lang="ja-JP" altLang="en-US" sz="2800" dirty="0"/>
              <a:t>・数十分で読める程度のシナリオでも伏線回収や整合性をとることは難しく、シナリオライターの難しさを実感した</a:t>
            </a:r>
            <a:endParaRPr kumimoji="1" lang="en-US" altLang="ja-JP" sz="2800" dirty="0"/>
          </a:p>
          <a:p>
            <a:pPr>
              <a:spcAft>
                <a:spcPts val="1800"/>
              </a:spcAft>
            </a:pPr>
            <a:r>
              <a:rPr kumimoji="1" lang="ja-JP" altLang="en-US" sz="2800" dirty="0"/>
              <a:t>・一次創作のイラストは初挑戦であり、コーディングと同等の時間を要したが、自分の描いたキャラクターが自分の書いたプログラムで動いた時は達成感を感じた</a:t>
            </a:r>
          </a:p>
        </p:txBody>
      </p:sp>
      <p:pic>
        <p:nvPicPr>
          <p:cNvPr id="4" name="図 3">
            <a:extLst>
              <a:ext uri="{FF2B5EF4-FFF2-40B4-BE49-F238E27FC236}">
                <a16:creationId xmlns:a16="http://schemas.microsoft.com/office/drawing/2014/main" id="{BAF7B79F-E3EF-CDB5-B690-784229EBC5A1}"/>
              </a:ext>
            </a:extLst>
          </p:cNvPr>
          <p:cNvPicPr>
            <a:picLocks noChangeAspect="1"/>
          </p:cNvPicPr>
          <p:nvPr/>
        </p:nvPicPr>
        <p:blipFill rotWithShape="1">
          <a:blip r:embed="rId5">
            <a:extLst>
              <a:ext uri="{28A0092B-C50C-407E-A947-70E740481C1C}">
                <a14:useLocalDpi xmlns:a14="http://schemas.microsoft.com/office/drawing/2010/main" val="0"/>
              </a:ext>
            </a:extLst>
          </a:blip>
          <a:srcRect l="38538" t="7018" r="41046" b="70350"/>
          <a:stretch/>
        </p:blipFill>
        <p:spPr>
          <a:xfrm>
            <a:off x="9854379" y="4731508"/>
            <a:ext cx="2104649" cy="2041353"/>
          </a:xfrm>
          <a:prstGeom prst="rect">
            <a:avLst/>
          </a:prstGeom>
          <a:ln w="25400">
            <a:solidFill>
              <a:schemeClr val="tx1"/>
            </a:solidFill>
          </a:ln>
        </p:spPr>
      </p:pic>
      <p:pic>
        <p:nvPicPr>
          <p:cNvPr id="8" name="図 7">
            <a:extLst>
              <a:ext uri="{FF2B5EF4-FFF2-40B4-BE49-F238E27FC236}">
                <a16:creationId xmlns:a16="http://schemas.microsoft.com/office/drawing/2014/main" id="{9BC5A827-BE46-416D-DBC6-361A9CECFB1C}"/>
              </a:ext>
            </a:extLst>
          </p:cNvPr>
          <p:cNvPicPr>
            <a:picLocks noChangeAspect="1"/>
          </p:cNvPicPr>
          <p:nvPr/>
        </p:nvPicPr>
        <p:blipFill rotWithShape="1">
          <a:blip r:embed="rId6">
            <a:extLst>
              <a:ext uri="{28A0092B-C50C-407E-A947-70E740481C1C}">
                <a14:useLocalDpi xmlns:a14="http://schemas.microsoft.com/office/drawing/2010/main" val="0"/>
              </a:ext>
            </a:extLst>
          </a:blip>
          <a:srcRect l="41084" t="1464" r="40705" b="78348"/>
          <a:stretch/>
        </p:blipFill>
        <p:spPr>
          <a:xfrm>
            <a:off x="7481612" y="4451523"/>
            <a:ext cx="2104648" cy="2041352"/>
          </a:xfrm>
          <a:prstGeom prst="rect">
            <a:avLst/>
          </a:prstGeom>
          <a:ln w="25400">
            <a:solidFill>
              <a:schemeClr val="tx1"/>
            </a:solidFill>
          </a:ln>
        </p:spPr>
      </p:pic>
    </p:spTree>
    <p:extLst>
      <p:ext uri="{BB962C8B-B14F-4D97-AF65-F5344CB8AC3E}">
        <p14:creationId xmlns:p14="http://schemas.microsoft.com/office/powerpoint/2010/main" val="2401995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6820FE9-EED3-539C-6885-C465E830C82C}"/>
              </a:ext>
            </a:extLst>
          </p:cNvPr>
          <p:cNvSpPr>
            <a:spLocks noGrp="1"/>
          </p:cNvSpPr>
          <p:nvPr>
            <p:ph type="title"/>
          </p:nvPr>
        </p:nvSpPr>
        <p:spPr/>
        <p:txBody>
          <a:bodyPr/>
          <a:lstStyle/>
          <a:p>
            <a:r>
              <a:rPr kumimoji="1" lang="ja-JP" altLang="en-US" b="1" dirty="0"/>
              <a:t>シナリオパート</a:t>
            </a:r>
            <a:r>
              <a:rPr kumimoji="1" lang="en-US" altLang="ja-JP" b="1" dirty="0"/>
              <a:t>(</a:t>
            </a:r>
            <a:r>
              <a:rPr kumimoji="1" lang="ja-JP" altLang="en-US" b="1" dirty="0"/>
              <a:t>遊び方</a:t>
            </a:r>
            <a:r>
              <a:rPr kumimoji="1" lang="en-US" altLang="ja-JP" b="1" dirty="0"/>
              <a:t>)</a:t>
            </a:r>
            <a:endParaRPr kumimoji="1" lang="ja-JP" altLang="en-US" b="1" dirty="0"/>
          </a:p>
        </p:txBody>
      </p:sp>
      <p:sp>
        <p:nvSpPr>
          <p:cNvPr id="3" name="コンテンツ プレースホルダー 2">
            <a:extLst>
              <a:ext uri="{FF2B5EF4-FFF2-40B4-BE49-F238E27FC236}">
                <a16:creationId xmlns:a16="http://schemas.microsoft.com/office/drawing/2014/main" id="{7CA8C02D-5AD8-6F86-2037-257ED85828AC}"/>
              </a:ext>
            </a:extLst>
          </p:cNvPr>
          <p:cNvSpPr>
            <a:spLocks noGrp="1"/>
          </p:cNvSpPr>
          <p:nvPr>
            <p:ph idx="1"/>
          </p:nvPr>
        </p:nvSpPr>
        <p:spPr/>
        <p:txBody>
          <a:bodyPr/>
          <a:lstStyle/>
          <a:p>
            <a:pPr marL="0" indent="0">
              <a:lnSpc>
                <a:spcPct val="100000"/>
              </a:lnSpc>
              <a:buNone/>
            </a:pPr>
            <a:r>
              <a:rPr kumimoji="1" lang="ja-JP" altLang="en-US" dirty="0"/>
              <a:t>評価していただく際、全てを読む時間はないと思われます。そこで、ゲーム開始画面の「設定」から「オート再生時待ち時間」を最短に設定していただくと、適度に読み飛ばしつつ演出は元の速さで見られるかと思います。もちろん、スキップ機能も是非ご活用ください。</a:t>
            </a:r>
            <a:endParaRPr kumimoji="1" lang="en-US" altLang="ja-JP" dirty="0"/>
          </a:p>
          <a:p>
            <a:pPr marL="0" indent="0">
              <a:lnSpc>
                <a:spcPct val="100000"/>
              </a:lnSpc>
              <a:buNone/>
            </a:pPr>
            <a:r>
              <a:rPr kumimoji="1" lang="ja-JP" altLang="en-US" dirty="0"/>
              <a:t>演出については</a:t>
            </a:r>
            <a:r>
              <a:rPr kumimoji="1" lang="en-US" altLang="ja-JP" dirty="0"/>
              <a:t>4</a:t>
            </a:r>
            <a:r>
              <a:rPr kumimoji="1" lang="ja-JP" altLang="en-US" dirty="0"/>
              <a:t>章に最も力を入れているため、そちらを優先して見ていただけると幸いです。</a:t>
            </a:r>
          </a:p>
        </p:txBody>
      </p:sp>
    </p:spTree>
    <p:extLst>
      <p:ext uri="{BB962C8B-B14F-4D97-AF65-F5344CB8AC3E}">
        <p14:creationId xmlns:p14="http://schemas.microsoft.com/office/powerpoint/2010/main" val="12068252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1542</TotalTime>
  <Words>1457</Words>
  <Application>Microsoft Office PowerPoint</Application>
  <PresentationFormat>ワイド画面</PresentationFormat>
  <Paragraphs>94</Paragraphs>
  <Slides>21</Slides>
  <Notes>2</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21</vt:i4>
      </vt:variant>
    </vt:vector>
  </HeadingPairs>
  <TitlesOfParts>
    <vt:vector size="28" baseType="lpstr">
      <vt:lpstr>BIZ UDゴシック</vt:lpstr>
      <vt:lpstr>HGPｺﾞｼｯｸE</vt:lpstr>
      <vt:lpstr>Yu Gothic UI Semibold</vt:lpstr>
      <vt:lpstr>游ゴシック</vt:lpstr>
      <vt:lpstr>游ゴシック Light</vt:lpstr>
      <vt:lpstr>Arial</vt:lpstr>
      <vt:lpstr>Office テーマ</vt:lpstr>
      <vt:lpstr>PowerPoint プレゼンテーション</vt:lpstr>
      <vt:lpstr>聖妖大戦 ~interlude~</vt:lpstr>
      <vt:lpstr>ゲーム内容</vt:lpstr>
      <vt:lpstr>動機</vt:lpstr>
      <vt:lpstr>実際のスケジュール</vt:lpstr>
      <vt:lpstr>シナリオパート(画面イメージ)</vt:lpstr>
      <vt:lpstr>シナリオパート(制作について)</vt:lpstr>
      <vt:lpstr>シナリオパート(感想)</vt:lpstr>
      <vt:lpstr>シナリオパート(遊び方)</vt:lpstr>
      <vt:lpstr>バトルパート(画面イメージ)</vt:lpstr>
      <vt:lpstr>バトルパート(制作について)</vt:lpstr>
      <vt:lpstr>バトルパート(感想)</vt:lpstr>
      <vt:lpstr>バトルパート(コード構成)</vt:lpstr>
      <vt:lpstr>バトルパート(遊び方)</vt:lpstr>
      <vt:lpstr>ミニゲーム(画面イメージ)</vt:lpstr>
      <vt:lpstr>ミニゲーム(制作について)</vt:lpstr>
      <vt:lpstr>ミニゲーム(感想)</vt:lpstr>
      <vt:lpstr>ミニゲーム(遊び方)</vt:lpstr>
      <vt:lpstr>アピールポイント</vt:lpstr>
      <vt:lpstr>今後の改善点</vt:lpstr>
      <vt:lpstr>よろしくおねがいします！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陽音 三木</dc:creator>
  <cp:lastModifiedBy>陽音 三木</cp:lastModifiedBy>
  <cp:revision>26</cp:revision>
  <dcterms:created xsi:type="dcterms:W3CDTF">2024-08-22T13:45:50Z</dcterms:created>
  <dcterms:modified xsi:type="dcterms:W3CDTF">2024-11-16T07:06:05Z</dcterms:modified>
</cp:coreProperties>
</file>